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notesSlides/notesSlide2.xml" ContentType="application/vnd.openxmlformats-officedocument.presentationml.notesSlide+xml"/>
  <Default Extension="svg" ContentType="image/svg+xml"/>
  <Override PartName="/ppt/diagrams/drawing2.xml" ContentType="application/vnd.ms-office.drawingml.diagramDrawin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Default Extension="mp4" ContentType="video/mp4"/>
  <Override PartName="/ppt/diagrams/drawing4.xml" ContentType="application/vnd.ms-office.drawingml.diagramDrawing+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diagrams/colors2.xml" ContentType="application/vnd.openxmlformats-officedocument.drawingml.diagramColors+xml"/>
  <Override PartName="/ppt/diagrams/drawing3.xml" ContentType="application/vnd.ms-office.drawingml.diagramDrawing+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diagrams/quickStyle1.xml" ContentType="application/vnd.openxmlformats-officedocument.drawingml.diagramStyle+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0.xml" ContentType="application/vnd.openxmlformats-officedocument.presentationml.slideLayout+xml"/>
  <Override PartName="/ppt/diagrams/layout2.xml" ContentType="application/vnd.openxmlformats-officedocument.drawingml.diagramLayout+xml"/>
  <Override PartName="/ppt/notesSlides/notesSlide8.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notesMasterIdLst>
    <p:notesMasterId r:id="rId41"/>
  </p:notesMasterIdLst>
  <p:sldIdLst>
    <p:sldId id="256" r:id="rId2"/>
    <p:sldId id="257" r:id="rId3"/>
    <p:sldId id="258" r:id="rId4"/>
    <p:sldId id="281" r:id="rId5"/>
    <p:sldId id="284" r:id="rId6"/>
    <p:sldId id="266" r:id="rId7"/>
    <p:sldId id="285" r:id="rId8"/>
    <p:sldId id="287" r:id="rId9"/>
    <p:sldId id="280" r:id="rId10"/>
    <p:sldId id="269" r:id="rId11"/>
    <p:sldId id="274" r:id="rId12"/>
    <p:sldId id="262" r:id="rId13"/>
    <p:sldId id="275" r:id="rId14"/>
    <p:sldId id="268" r:id="rId15"/>
    <p:sldId id="271" r:id="rId16"/>
    <p:sldId id="276" r:id="rId17"/>
    <p:sldId id="267" r:id="rId18"/>
    <p:sldId id="277" r:id="rId19"/>
    <p:sldId id="272" r:id="rId20"/>
    <p:sldId id="278" r:id="rId21"/>
    <p:sldId id="270" r:id="rId22"/>
    <p:sldId id="279" r:id="rId23"/>
    <p:sldId id="289" r:id="rId24"/>
    <p:sldId id="305" r:id="rId25"/>
    <p:sldId id="306" r:id="rId26"/>
    <p:sldId id="299" r:id="rId27"/>
    <p:sldId id="303" r:id="rId28"/>
    <p:sldId id="291" r:id="rId29"/>
    <p:sldId id="292" r:id="rId30"/>
    <p:sldId id="293" r:id="rId31"/>
    <p:sldId id="294" r:id="rId32"/>
    <p:sldId id="300" r:id="rId33"/>
    <p:sldId id="298" r:id="rId34"/>
    <p:sldId id="295" r:id="rId35"/>
    <p:sldId id="296" r:id="rId36"/>
    <p:sldId id="304" r:id="rId37"/>
    <p:sldId id="301" r:id="rId38"/>
    <p:sldId id="265" r:id="rId39"/>
    <p:sldId id="307"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967" autoAdjust="0"/>
    <p:restoredTop sz="95226" autoAdjust="0"/>
  </p:normalViewPr>
  <p:slideViewPr>
    <p:cSldViewPr snapToGrid="0">
      <p:cViewPr varScale="1">
        <p:scale>
          <a:sx n="66" d="100"/>
          <a:sy n="66" d="100"/>
        </p:scale>
        <p:origin x="-632" y="-60"/>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1.png"/><Relationship Id="rId6" Type="http://schemas.openxmlformats.org/officeDocument/2006/relationships/image" Target="../media/image14.svg"/><Relationship Id="rId5" Type="http://schemas.openxmlformats.org/officeDocument/2006/relationships/image" Target="../media/image131.png"/><Relationship Id="rId4" Type="http://schemas.openxmlformats.org/officeDocument/2006/relationships/image" Target="../media/image1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3E4F59-B11F-46BF-81D1-C1693F1FCDD9}"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0F183130-9EA6-4439-AA43-4755AAB2554D}">
      <dgm:prSet custT="1"/>
      <dgm:spPr/>
      <dgm:t>
        <a:bodyPr/>
        <a:lstStyle/>
        <a:p>
          <a:r>
            <a:rPr lang="en-IN" sz="1400" dirty="0" smtClean="0"/>
            <a:t>Insurance is a contract (policy) in which an insurer indemnifies another against losses </a:t>
          </a:r>
          <a:r>
            <a:rPr lang="en-IN" sz="1400" dirty="0" smtClean="0"/>
            <a:t>from specific </a:t>
          </a:r>
          <a:r>
            <a:rPr lang="en-IN" sz="1400" dirty="0" smtClean="0"/>
            <a:t>contingencies or perils</a:t>
          </a:r>
          <a:r>
            <a:rPr lang="en-US" sz="1100" dirty="0" smtClean="0"/>
            <a:t>.</a:t>
          </a:r>
          <a:endParaRPr lang="en-US" sz="1100" dirty="0"/>
        </a:p>
      </dgm:t>
    </dgm:pt>
    <dgm:pt modelId="{D87E126F-C765-4B0B-9FEF-E56EB000E6F5}" type="parTrans" cxnId="{CBB8E13D-80CC-4844-B0B8-8D30685F58BB}">
      <dgm:prSet/>
      <dgm:spPr/>
      <dgm:t>
        <a:bodyPr/>
        <a:lstStyle/>
        <a:p>
          <a:endParaRPr lang="en-US"/>
        </a:p>
      </dgm:t>
    </dgm:pt>
    <dgm:pt modelId="{4BC4F26F-95BC-449D-885B-9ECC7AF55D40}" type="sibTrans" cxnId="{CBB8E13D-80CC-4844-B0B8-8D30685F58BB}">
      <dgm:prSet/>
      <dgm:spPr/>
      <dgm:t>
        <a:bodyPr/>
        <a:lstStyle/>
        <a:p>
          <a:endParaRPr lang="en-US"/>
        </a:p>
      </dgm:t>
    </dgm:pt>
    <dgm:pt modelId="{1211FE1B-F925-4D50-BEC7-1FD1158625F1}">
      <dgm:prSet custT="1"/>
      <dgm:spPr/>
      <dgm:t>
        <a:bodyPr/>
        <a:lstStyle/>
        <a:p>
          <a:r>
            <a:rPr lang="en-IN" sz="1400" dirty="0" smtClean="0"/>
            <a:t>There are many types of insurance policies. </a:t>
          </a:r>
          <a:r>
            <a:rPr lang="en-IN" sz="1400" dirty="0" smtClean="0"/>
            <a:t>Life , health , homeowners</a:t>
          </a:r>
          <a:r>
            <a:rPr lang="en-IN" sz="1400" dirty="0" smtClean="0"/>
            <a:t>, and auto are the most common forms of insurance</a:t>
          </a:r>
          <a:r>
            <a:rPr lang="en-US" sz="1100" dirty="0" smtClean="0"/>
            <a:t>. </a:t>
          </a:r>
          <a:endParaRPr lang="en-US" sz="1100" dirty="0"/>
        </a:p>
      </dgm:t>
    </dgm:pt>
    <dgm:pt modelId="{A747F592-CB18-4B67-8585-E7256067090D}" type="parTrans" cxnId="{3F811D11-023A-4F83-AD64-A150EA95B949}">
      <dgm:prSet/>
      <dgm:spPr/>
      <dgm:t>
        <a:bodyPr/>
        <a:lstStyle/>
        <a:p>
          <a:endParaRPr lang="en-US"/>
        </a:p>
      </dgm:t>
    </dgm:pt>
    <dgm:pt modelId="{2444FD66-C55F-43CC-983C-571024D50DF1}" type="sibTrans" cxnId="{3F811D11-023A-4F83-AD64-A150EA95B949}">
      <dgm:prSet/>
      <dgm:spPr/>
      <dgm:t>
        <a:bodyPr/>
        <a:lstStyle/>
        <a:p>
          <a:endParaRPr lang="en-US"/>
        </a:p>
      </dgm:t>
    </dgm:pt>
    <dgm:pt modelId="{4AA890F0-2542-4A88-BE17-DC5C4EB98AD1}">
      <dgm:prSet custT="1"/>
      <dgm:spPr/>
      <dgm:t>
        <a:bodyPr/>
        <a:lstStyle/>
        <a:p>
          <a:r>
            <a:rPr lang="en-IN" sz="1400" b="0" i="0" dirty="0" smtClean="0"/>
            <a:t>Providing Security ,Spreading of Risk ,Source for Collecting Funds , Encourage Savings</a:t>
          </a:r>
          <a:endParaRPr lang="en-US" sz="1400" dirty="0"/>
        </a:p>
      </dgm:t>
    </dgm:pt>
    <dgm:pt modelId="{0B506E7E-EFC0-449C-9D66-479C127EE1DE}" type="parTrans" cxnId="{B8051784-94F7-4126-BCB7-5BE880D269EE}">
      <dgm:prSet/>
      <dgm:spPr/>
      <dgm:t>
        <a:bodyPr/>
        <a:lstStyle/>
        <a:p>
          <a:endParaRPr lang="en-US"/>
        </a:p>
      </dgm:t>
    </dgm:pt>
    <dgm:pt modelId="{8B94EC85-4CE8-46C1-A048-7D76F8FE7332}" type="sibTrans" cxnId="{B8051784-94F7-4126-BCB7-5BE880D269EE}">
      <dgm:prSet/>
      <dgm:spPr/>
      <dgm:t>
        <a:bodyPr/>
        <a:lstStyle/>
        <a:p>
          <a:endParaRPr lang="en-US"/>
        </a:p>
      </dgm:t>
    </dgm:pt>
    <dgm:pt modelId="{E965E3AE-0E58-469D-8148-7EADA38FE17F}" type="pres">
      <dgm:prSet presAssocID="{333E4F59-B11F-46BF-81D1-C1693F1FCDD9}" presName="root" presStyleCnt="0">
        <dgm:presLayoutVars>
          <dgm:dir/>
          <dgm:resizeHandles val="exact"/>
        </dgm:presLayoutVars>
      </dgm:prSet>
      <dgm:spPr/>
      <dgm:t>
        <a:bodyPr/>
        <a:lstStyle/>
        <a:p>
          <a:endParaRPr lang="en-IN"/>
        </a:p>
      </dgm:t>
    </dgm:pt>
    <dgm:pt modelId="{919C0077-D270-4AB2-81A1-B0B4F7F0446E}" type="pres">
      <dgm:prSet presAssocID="{0F183130-9EA6-4439-AA43-4755AAB2554D}" presName="compNode" presStyleCnt="0"/>
      <dgm:spPr/>
      <dgm:t>
        <a:bodyPr/>
        <a:lstStyle/>
        <a:p>
          <a:endParaRPr lang="en-IN"/>
        </a:p>
      </dgm:t>
    </dgm:pt>
    <dgm:pt modelId="{F7025618-20C8-4FBE-BD61-0CA890ABC67E}" type="pres">
      <dgm:prSet presAssocID="{0F183130-9EA6-4439-AA43-4755AAB2554D}" presName="iconRect" presStyleLbl="node1" presStyleIdx="0" presStyleCnt="3" custScaleX="201492" custScaleY="179329" custLinFactNeighborX="3679" custLinFactNeighborY="-44885"/>
      <dgm:spPr>
        <a:blipFill rotWithShape="0">
          <a:blip xmlns:r="http://schemas.openxmlformats.org/officeDocument/2006/relationships" r:embed="rId1"/>
          <a:stretch>
            <a:fillRect/>
          </a:stretch>
        </a:blipFill>
      </dgm:spPr>
      <dgm:t>
        <a:bodyPr/>
        <a:lstStyle/>
        <a:p>
          <a:endParaRPr lang="en-IN"/>
        </a:p>
      </dgm:t>
      <dgm:extLst>
        <a:ext uri="{E40237B7-FDA0-4F09-8148-C483321AD2D9}">
          <dgm14:cNvPr xmlns:dgm14="http://schemas.microsoft.com/office/drawing/2010/diagram" xmlns="" id="0" name="" descr="Money"/>
        </a:ext>
      </dgm:extLst>
    </dgm:pt>
    <dgm:pt modelId="{65DD8B4B-CF70-4B5D-8CBA-63334D467F41}" type="pres">
      <dgm:prSet presAssocID="{0F183130-9EA6-4439-AA43-4755AAB2554D}" presName="spaceRect" presStyleCnt="0"/>
      <dgm:spPr/>
      <dgm:t>
        <a:bodyPr/>
        <a:lstStyle/>
        <a:p>
          <a:endParaRPr lang="en-IN"/>
        </a:p>
      </dgm:t>
    </dgm:pt>
    <dgm:pt modelId="{FCE3F2A8-BE44-4B08-B076-1ED688A75569}" type="pres">
      <dgm:prSet presAssocID="{0F183130-9EA6-4439-AA43-4755AAB2554D}" presName="textRect" presStyleLbl="revTx" presStyleIdx="0" presStyleCnt="3" custScaleY="76274" custLinFactNeighborX="-331" custLinFactNeighborY="-18817">
        <dgm:presLayoutVars>
          <dgm:chMax val="1"/>
          <dgm:chPref val="1"/>
        </dgm:presLayoutVars>
      </dgm:prSet>
      <dgm:spPr/>
      <dgm:t>
        <a:bodyPr/>
        <a:lstStyle/>
        <a:p>
          <a:endParaRPr lang="en-IN"/>
        </a:p>
      </dgm:t>
    </dgm:pt>
    <dgm:pt modelId="{C7B44A77-192E-4771-9F56-8B1575D53340}" type="pres">
      <dgm:prSet presAssocID="{4BC4F26F-95BC-449D-885B-9ECC7AF55D40}" presName="sibTrans" presStyleCnt="0"/>
      <dgm:spPr/>
      <dgm:t>
        <a:bodyPr/>
        <a:lstStyle/>
        <a:p>
          <a:endParaRPr lang="en-IN"/>
        </a:p>
      </dgm:t>
    </dgm:pt>
    <dgm:pt modelId="{337B172C-D984-4626-ABEC-988F0CBF523C}" type="pres">
      <dgm:prSet presAssocID="{1211FE1B-F925-4D50-BEC7-1FD1158625F1}" presName="compNode" presStyleCnt="0"/>
      <dgm:spPr/>
      <dgm:t>
        <a:bodyPr/>
        <a:lstStyle/>
        <a:p>
          <a:endParaRPr lang="en-IN"/>
        </a:p>
      </dgm:t>
    </dgm:pt>
    <dgm:pt modelId="{EE350793-910B-4FF3-A505-6DEF141505E7}" type="pres">
      <dgm:prSet presAssocID="{1211FE1B-F925-4D50-BEC7-1FD1158625F1}" presName="iconRect" presStyleLbl="node1" presStyleIdx="1" presStyleCnt="3" custScaleX="185934" custScaleY="180583" custLinFactNeighborX="736" custLinFactNeighborY="-43413"/>
      <dgm:spPr>
        <a:blipFill rotWithShape="0">
          <a:blip xmlns:r="http://schemas.openxmlformats.org/officeDocument/2006/relationships" r:embed="rId2"/>
          <a:stretch>
            <a:fillRect/>
          </a:stretch>
        </a:blipFill>
      </dgm:spPr>
      <dgm:t>
        <a:bodyPr/>
        <a:lstStyle/>
        <a:p>
          <a:endParaRPr lang="en-IN"/>
        </a:p>
      </dgm:t>
      <dgm:extLst>
        <a:ext uri="{E40237B7-FDA0-4F09-8148-C483321AD2D9}">
          <dgm14:cNvPr xmlns:dgm14="http://schemas.microsoft.com/office/drawing/2010/diagram" xmlns="" id="0" name="" descr="Bank"/>
        </a:ext>
      </dgm:extLst>
    </dgm:pt>
    <dgm:pt modelId="{DD09898A-92BA-4CE5-B71C-EC8F6AED1FA9}" type="pres">
      <dgm:prSet presAssocID="{1211FE1B-F925-4D50-BEC7-1FD1158625F1}" presName="spaceRect" presStyleCnt="0"/>
      <dgm:spPr/>
      <dgm:t>
        <a:bodyPr/>
        <a:lstStyle/>
        <a:p>
          <a:endParaRPr lang="en-IN"/>
        </a:p>
      </dgm:t>
    </dgm:pt>
    <dgm:pt modelId="{E489FC8A-36D8-4220-9FFF-2F4F4C84E1E5}" type="pres">
      <dgm:prSet presAssocID="{1211FE1B-F925-4D50-BEC7-1FD1158625F1}" presName="textRect" presStyleLbl="revTx" presStyleIdx="1" presStyleCnt="3" custLinFactNeighborX="2235" custLinFactNeighborY="4917">
        <dgm:presLayoutVars>
          <dgm:chMax val="1"/>
          <dgm:chPref val="1"/>
        </dgm:presLayoutVars>
      </dgm:prSet>
      <dgm:spPr/>
      <dgm:t>
        <a:bodyPr/>
        <a:lstStyle/>
        <a:p>
          <a:endParaRPr lang="en-IN"/>
        </a:p>
      </dgm:t>
    </dgm:pt>
    <dgm:pt modelId="{96A326BB-8510-4EA3-A6C3-4E97855D234A}" type="pres">
      <dgm:prSet presAssocID="{2444FD66-C55F-43CC-983C-571024D50DF1}" presName="sibTrans" presStyleCnt="0"/>
      <dgm:spPr/>
      <dgm:t>
        <a:bodyPr/>
        <a:lstStyle/>
        <a:p>
          <a:endParaRPr lang="en-IN"/>
        </a:p>
      </dgm:t>
    </dgm:pt>
    <dgm:pt modelId="{58A2AA7D-BA02-4117-9D3A-04EC7559234A}" type="pres">
      <dgm:prSet presAssocID="{4AA890F0-2542-4A88-BE17-DC5C4EB98AD1}" presName="compNode" presStyleCnt="0"/>
      <dgm:spPr/>
      <dgm:t>
        <a:bodyPr/>
        <a:lstStyle/>
        <a:p>
          <a:endParaRPr lang="en-IN"/>
        </a:p>
      </dgm:t>
    </dgm:pt>
    <dgm:pt modelId="{5F70DA72-BFB4-4F52-B046-EA6A5349EF9A}" type="pres">
      <dgm:prSet presAssocID="{4AA890F0-2542-4A88-BE17-DC5C4EB98AD1}" presName="iconRect" presStyleLbl="node1" presStyleIdx="2" presStyleCnt="3" custScaleX="212101" custScaleY="178438" custLinFactNeighborX="1472" custLinFactNeighborY="-40470"/>
      <dgm:spPr>
        <a:blipFill rotWithShape="0">
          <a:blip xmlns:r="http://schemas.openxmlformats.org/officeDocument/2006/relationships" r:embed="rId3"/>
          <a:stretch>
            <a:fillRect/>
          </a:stretch>
        </a:blipFill>
      </dgm:spPr>
      <dgm:t>
        <a:bodyPr/>
        <a:lstStyle/>
        <a:p>
          <a:endParaRPr lang="en-IN"/>
        </a:p>
      </dgm:t>
      <dgm:extLst>
        <a:ext uri="{E40237B7-FDA0-4F09-8148-C483321AD2D9}">
          <dgm14:cNvPr xmlns:dgm14="http://schemas.microsoft.com/office/drawing/2010/diagram" xmlns="" id="0" name="" descr="Server"/>
        </a:ext>
      </dgm:extLst>
    </dgm:pt>
    <dgm:pt modelId="{E87865D2-D0BD-4649-8DE5-891E0B96E607}" type="pres">
      <dgm:prSet presAssocID="{4AA890F0-2542-4A88-BE17-DC5C4EB98AD1}" presName="spaceRect" presStyleCnt="0"/>
      <dgm:spPr/>
      <dgm:t>
        <a:bodyPr/>
        <a:lstStyle/>
        <a:p>
          <a:endParaRPr lang="en-IN"/>
        </a:p>
      </dgm:t>
    </dgm:pt>
    <dgm:pt modelId="{D8324A28-A31C-48DD-9C66-DFA072D64755}" type="pres">
      <dgm:prSet presAssocID="{4AA890F0-2542-4A88-BE17-DC5C4EB98AD1}" presName="textRect" presStyleLbl="revTx" presStyleIdx="2" presStyleCnt="3" custLinFactNeighborX="546" custLinFactNeighborY="15565">
        <dgm:presLayoutVars>
          <dgm:chMax val="1"/>
          <dgm:chPref val="1"/>
        </dgm:presLayoutVars>
      </dgm:prSet>
      <dgm:spPr/>
      <dgm:t>
        <a:bodyPr/>
        <a:lstStyle/>
        <a:p>
          <a:endParaRPr lang="en-IN"/>
        </a:p>
      </dgm:t>
    </dgm:pt>
  </dgm:ptLst>
  <dgm:cxnLst>
    <dgm:cxn modelId="{CBB8E13D-80CC-4844-B0B8-8D30685F58BB}" srcId="{333E4F59-B11F-46BF-81D1-C1693F1FCDD9}" destId="{0F183130-9EA6-4439-AA43-4755AAB2554D}" srcOrd="0" destOrd="0" parTransId="{D87E126F-C765-4B0B-9FEF-E56EB000E6F5}" sibTransId="{4BC4F26F-95BC-449D-885B-9ECC7AF55D40}"/>
    <dgm:cxn modelId="{8CB4D7B6-1A8C-4829-9F18-6C20F0F684BA}" type="presOf" srcId="{1211FE1B-F925-4D50-BEC7-1FD1158625F1}" destId="{E489FC8A-36D8-4220-9FFF-2F4F4C84E1E5}" srcOrd="0" destOrd="0" presId="urn:microsoft.com/office/officeart/2018/2/layout/IconLabelList"/>
    <dgm:cxn modelId="{BA83EE7D-1302-43AC-A807-D81FFB4F425E}" type="presOf" srcId="{0F183130-9EA6-4439-AA43-4755AAB2554D}" destId="{FCE3F2A8-BE44-4B08-B076-1ED688A75569}" srcOrd="0" destOrd="0" presId="urn:microsoft.com/office/officeart/2018/2/layout/IconLabelList"/>
    <dgm:cxn modelId="{F3705CFE-DAE1-4B5B-8F2F-D2FE5B89FE7F}" type="presOf" srcId="{333E4F59-B11F-46BF-81D1-C1693F1FCDD9}" destId="{E965E3AE-0E58-469D-8148-7EADA38FE17F}" srcOrd="0" destOrd="0" presId="urn:microsoft.com/office/officeart/2018/2/layout/IconLabelList"/>
    <dgm:cxn modelId="{3F811D11-023A-4F83-AD64-A150EA95B949}" srcId="{333E4F59-B11F-46BF-81D1-C1693F1FCDD9}" destId="{1211FE1B-F925-4D50-BEC7-1FD1158625F1}" srcOrd="1" destOrd="0" parTransId="{A747F592-CB18-4B67-8585-E7256067090D}" sibTransId="{2444FD66-C55F-43CC-983C-571024D50DF1}"/>
    <dgm:cxn modelId="{B8051784-94F7-4126-BCB7-5BE880D269EE}" srcId="{333E4F59-B11F-46BF-81D1-C1693F1FCDD9}" destId="{4AA890F0-2542-4A88-BE17-DC5C4EB98AD1}" srcOrd="2" destOrd="0" parTransId="{0B506E7E-EFC0-449C-9D66-479C127EE1DE}" sibTransId="{8B94EC85-4CE8-46C1-A048-7D76F8FE7332}"/>
    <dgm:cxn modelId="{6C498151-24F5-463A-9C82-80FD63D47825}" type="presOf" srcId="{4AA890F0-2542-4A88-BE17-DC5C4EB98AD1}" destId="{D8324A28-A31C-48DD-9C66-DFA072D64755}" srcOrd="0" destOrd="0" presId="urn:microsoft.com/office/officeart/2018/2/layout/IconLabelList"/>
    <dgm:cxn modelId="{532AAD4A-BA00-49F4-A708-20E55606EB46}" type="presParOf" srcId="{E965E3AE-0E58-469D-8148-7EADA38FE17F}" destId="{919C0077-D270-4AB2-81A1-B0B4F7F0446E}" srcOrd="0" destOrd="0" presId="urn:microsoft.com/office/officeart/2018/2/layout/IconLabelList"/>
    <dgm:cxn modelId="{8A1429FF-9CC9-4CA9-96BB-91AE97DB0BF4}" type="presParOf" srcId="{919C0077-D270-4AB2-81A1-B0B4F7F0446E}" destId="{F7025618-20C8-4FBE-BD61-0CA890ABC67E}" srcOrd="0" destOrd="0" presId="urn:microsoft.com/office/officeart/2018/2/layout/IconLabelList"/>
    <dgm:cxn modelId="{E86EC31C-0B1C-4BC4-A0C8-80139AF68584}" type="presParOf" srcId="{919C0077-D270-4AB2-81A1-B0B4F7F0446E}" destId="{65DD8B4B-CF70-4B5D-8CBA-63334D467F41}" srcOrd="1" destOrd="0" presId="urn:microsoft.com/office/officeart/2018/2/layout/IconLabelList"/>
    <dgm:cxn modelId="{33D4B6DD-91F6-4816-9915-32918F512F80}" type="presParOf" srcId="{919C0077-D270-4AB2-81A1-B0B4F7F0446E}" destId="{FCE3F2A8-BE44-4B08-B076-1ED688A75569}" srcOrd="2" destOrd="0" presId="urn:microsoft.com/office/officeart/2018/2/layout/IconLabelList"/>
    <dgm:cxn modelId="{DCA890EF-C42E-4645-A188-969F2227582C}" type="presParOf" srcId="{E965E3AE-0E58-469D-8148-7EADA38FE17F}" destId="{C7B44A77-192E-4771-9F56-8B1575D53340}" srcOrd="1" destOrd="0" presId="urn:microsoft.com/office/officeart/2018/2/layout/IconLabelList"/>
    <dgm:cxn modelId="{2C4A00EA-F093-4B53-BDAC-07779C4DCFC0}" type="presParOf" srcId="{E965E3AE-0E58-469D-8148-7EADA38FE17F}" destId="{337B172C-D984-4626-ABEC-988F0CBF523C}" srcOrd="2" destOrd="0" presId="urn:microsoft.com/office/officeart/2018/2/layout/IconLabelList"/>
    <dgm:cxn modelId="{A330CCBD-5008-4870-8429-7AFE3FC04A96}" type="presParOf" srcId="{337B172C-D984-4626-ABEC-988F0CBF523C}" destId="{EE350793-910B-4FF3-A505-6DEF141505E7}" srcOrd="0" destOrd="0" presId="urn:microsoft.com/office/officeart/2018/2/layout/IconLabelList"/>
    <dgm:cxn modelId="{005B1A3C-B3F0-4F6A-B7D9-2800271CC684}" type="presParOf" srcId="{337B172C-D984-4626-ABEC-988F0CBF523C}" destId="{DD09898A-92BA-4CE5-B71C-EC8F6AED1FA9}" srcOrd="1" destOrd="0" presId="urn:microsoft.com/office/officeart/2018/2/layout/IconLabelList"/>
    <dgm:cxn modelId="{7DF074CF-1F86-479C-A0EC-408998EBFAA1}" type="presParOf" srcId="{337B172C-D984-4626-ABEC-988F0CBF523C}" destId="{E489FC8A-36D8-4220-9FFF-2F4F4C84E1E5}" srcOrd="2" destOrd="0" presId="urn:microsoft.com/office/officeart/2018/2/layout/IconLabelList"/>
    <dgm:cxn modelId="{540FB642-EE5F-4ED0-B0EE-984E7219FF18}" type="presParOf" srcId="{E965E3AE-0E58-469D-8148-7EADA38FE17F}" destId="{96A326BB-8510-4EA3-A6C3-4E97855D234A}" srcOrd="3" destOrd="0" presId="urn:microsoft.com/office/officeart/2018/2/layout/IconLabelList"/>
    <dgm:cxn modelId="{FD4F3B1D-BE3E-4F6B-8D38-5E3DA87ADA97}" type="presParOf" srcId="{E965E3AE-0E58-469D-8148-7EADA38FE17F}" destId="{58A2AA7D-BA02-4117-9D3A-04EC7559234A}" srcOrd="4" destOrd="0" presId="urn:microsoft.com/office/officeart/2018/2/layout/IconLabelList"/>
    <dgm:cxn modelId="{84AA9DB0-CC8C-4586-A626-8B8433E0292D}" type="presParOf" srcId="{58A2AA7D-BA02-4117-9D3A-04EC7559234A}" destId="{5F70DA72-BFB4-4F52-B046-EA6A5349EF9A}" srcOrd="0" destOrd="0" presId="urn:microsoft.com/office/officeart/2018/2/layout/IconLabelList"/>
    <dgm:cxn modelId="{ABFDD440-2C28-4841-B044-8152E31E9C52}" type="presParOf" srcId="{58A2AA7D-BA02-4117-9D3A-04EC7559234A}" destId="{E87865D2-D0BD-4649-8DE5-891E0B96E607}" srcOrd="1" destOrd="0" presId="urn:microsoft.com/office/officeart/2018/2/layout/IconLabelList"/>
    <dgm:cxn modelId="{456ADD38-8084-480D-9E5D-1E773244344F}" type="presParOf" srcId="{58A2AA7D-BA02-4117-9D3A-04EC7559234A}" destId="{D8324A28-A31C-48DD-9C66-DFA072D64755}" srcOrd="2" destOrd="0" presId="urn:microsoft.com/office/officeart/2018/2/layout/IconLabelList"/>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34BA585-1C9F-4EB5-8C1B-AE1F3D11B593}" type="doc">
      <dgm:prSet loTypeId="urn:microsoft.com/office/officeart/2005/8/layout/vList2" loCatId="list" qsTypeId="urn:microsoft.com/office/officeart/2005/8/quickstyle/simple2" qsCatId="simple" csTypeId="urn:microsoft.com/office/officeart/2005/8/colors/accent5_4" csCatId="accent5" phldr="1"/>
      <dgm:spPr/>
      <dgm:t>
        <a:bodyPr/>
        <a:lstStyle/>
        <a:p>
          <a:endParaRPr lang="en-US"/>
        </a:p>
      </dgm:t>
    </dgm:pt>
    <dgm:pt modelId="{8E6206EC-23E3-4E24-9B20-9D62ECA90AA6}">
      <dgm:prSet custT="1"/>
      <dgm:spPr/>
      <dgm:t>
        <a:bodyPr/>
        <a:lstStyle/>
        <a:p>
          <a:r>
            <a:rPr lang="en-IN" sz="1600" b="0" i="0" dirty="0" smtClean="0">
              <a:latin typeface="Calibri" pitchFamily="34" charset="0"/>
              <a:cs typeface="Calibri" pitchFamily="34" charset="0"/>
            </a:rPr>
            <a:t>F1 score is defined as the harmonic mean between precision and recall. It is used as a statistical measure to rate performance. In other words, an F1-score (from 0 to 9, 0 being lowest and 9 being the highest) is a mean of an individual’s performance, based on two factors i.e. precision and recall</a:t>
          </a:r>
          <a:endParaRPr lang="en-US" sz="1600" dirty="0">
            <a:latin typeface="Calibri" pitchFamily="34" charset="0"/>
            <a:cs typeface="Calibri" pitchFamily="34" charset="0"/>
          </a:endParaRPr>
        </a:p>
      </dgm:t>
    </dgm:pt>
    <dgm:pt modelId="{2821B6DC-E41F-4077-9A5A-16C1A97D7E52}" type="parTrans" cxnId="{7FE7D746-3F36-4039-8FE0-92806AABB7F3}">
      <dgm:prSet/>
      <dgm:spPr/>
    </dgm:pt>
    <dgm:pt modelId="{47D37DD6-BEE4-430C-A88E-19CA19238DEB}" type="sibTrans" cxnId="{7FE7D746-3F36-4039-8FE0-92806AABB7F3}">
      <dgm:prSet/>
      <dgm:spPr/>
    </dgm:pt>
    <dgm:pt modelId="{2955A83F-BDBA-43AE-8433-EB5CCD865ADB}">
      <dgm:prSet custT="1"/>
      <dgm:spPr/>
      <dgm:t>
        <a:bodyPr/>
        <a:lstStyle/>
        <a:p>
          <a:r>
            <a:rPr lang="en-IN" sz="1400" b="0" i="0" dirty="0" smtClean="0">
              <a:latin typeface="Calibri" pitchFamily="34" charset="0"/>
              <a:cs typeface="Calibri" pitchFamily="34" charset="0"/>
            </a:rPr>
            <a:t>Precision is defined as the accuracy of judgment. For example, in a random population sample of 100 people, to be counted for composition of male and female, Person A estimates the count of male population to be 70. If actually, the male count is 70 in the lot, Person A is said to have a 100% precision. Essentially, it is the ratio of estimates converting into reality</a:t>
          </a:r>
          <a:endParaRPr lang="en-US" sz="1400" dirty="0">
            <a:latin typeface="Calibri" pitchFamily="34" charset="0"/>
            <a:cs typeface="Calibri" pitchFamily="34" charset="0"/>
          </a:endParaRPr>
        </a:p>
      </dgm:t>
    </dgm:pt>
    <dgm:pt modelId="{A52E75BF-2DB9-46BA-A202-204FDE7DC7A3}" type="parTrans" cxnId="{3A6779FD-E49F-4772-A69C-8BEC49EC4369}">
      <dgm:prSet/>
      <dgm:spPr/>
    </dgm:pt>
    <dgm:pt modelId="{F2264DC0-0D0C-40C1-820E-0671818A4581}" type="sibTrans" cxnId="{3A6779FD-E49F-4772-A69C-8BEC49EC4369}">
      <dgm:prSet/>
      <dgm:spPr/>
    </dgm:pt>
    <dgm:pt modelId="{D18C135E-F4F9-4007-89EE-CC75E26B57AB}">
      <dgm:prSet custT="1"/>
      <dgm:spPr/>
      <dgm:t>
        <a:bodyPr/>
        <a:lstStyle/>
        <a:p>
          <a:r>
            <a:rPr lang="en-IN" sz="1600" b="0" i="0" dirty="0" smtClean="0"/>
            <a:t>The metrics such as Precision, Sensitivity, Recall, Specificity, F-Score, ROC-AUC Curve is used to evaluate the binary or multi class Classification problem</a:t>
          </a:r>
          <a:endParaRPr lang="en-US" sz="1600" dirty="0">
            <a:latin typeface="Calibri" pitchFamily="34" charset="0"/>
            <a:cs typeface="Calibri" pitchFamily="34" charset="0"/>
          </a:endParaRPr>
        </a:p>
      </dgm:t>
    </dgm:pt>
    <dgm:pt modelId="{93EF4B0F-1878-4902-A855-D9B1F4877F64}" type="parTrans" cxnId="{BEEAD8B3-6B73-49DD-B551-AF952C48D492}">
      <dgm:prSet/>
      <dgm:spPr/>
    </dgm:pt>
    <dgm:pt modelId="{B9200121-210E-408F-B68D-6B1CE65A149F}" type="sibTrans" cxnId="{BEEAD8B3-6B73-49DD-B551-AF952C48D492}">
      <dgm:prSet/>
      <dgm:spPr/>
    </dgm:pt>
    <dgm:pt modelId="{69A452DC-A0FC-450D-8DFF-832A1AA593C1}">
      <dgm:prSet custT="1"/>
      <dgm:spPr/>
      <dgm:t>
        <a:bodyPr/>
        <a:lstStyle/>
        <a:p>
          <a:r>
            <a:rPr lang="en-IN" sz="1600" b="0" i="0" dirty="0" smtClean="0"/>
            <a:t>Here, we could observe that the data in target variable is imbalanced, here we could use the F-1 Score. F-1 score is generally useful when working with the imbalanced dataset and it combines precision and recall into a single number as it is harmonic mean of precision and recall</a:t>
          </a:r>
          <a:endParaRPr lang="en-US" sz="1600" dirty="0">
            <a:latin typeface="Calibri" pitchFamily="34" charset="0"/>
            <a:cs typeface="Calibri" pitchFamily="34" charset="0"/>
          </a:endParaRPr>
        </a:p>
      </dgm:t>
    </dgm:pt>
    <dgm:pt modelId="{7B493292-14F4-42E5-BD5E-194C0B8254B9}" type="parTrans" cxnId="{53D3ACE6-DBE4-4409-B0E5-B4FCE4F1DCFA}">
      <dgm:prSet/>
      <dgm:spPr/>
    </dgm:pt>
    <dgm:pt modelId="{C2B4D172-4050-42A8-840F-549FBD210A3B}" type="sibTrans" cxnId="{53D3ACE6-DBE4-4409-B0E5-B4FCE4F1DCFA}">
      <dgm:prSet/>
      <dgm:spPr/>
    </dgm:pt>
    <dgm:pt modelId="{4D3F3C13-22E9-4ED6-B124-75C22586744D}">
      <dgm:prSet custT="1"/>
      <dgm:spPr/>
      <dgm:t>
        <a:bodyPr/>
        <a:lstStyle/>
        <a:p>
          <a:r>
            <a:rPr lang="en-IN" sz="1600" b="0" i="0" dirty="0" smtClean="0"/>
            <a:t>Basically. harmonic mean penalises unequal values more. So, as our data is imbalanced it's better to use F-Score as evaluation metric</a:t>
          </a:r>
          <a:endParaRPr lang="en-US" sz="1600" dirty="0">
            <a:latin typeface="Calibri" pitchFamily="34" charset="0"/>
            <a:cs typeface="Calibri" pitchFamily="34" charset="0"/>
          </a:endParaRPr>
        </a:p>
      </dgm:t>
    </dgm:pt>
    <dgm:pt modelId="{A01400D5-294B-47CF-9574-B60F9CEC8B3E}" type="parTrans" cxnId="{13BDB88F-0B10-4054-B821-0334C3ABC24A}">
      <dgm:prSet/>
      <dgm:spPr/>
    </dgm:pt>
    <dgm:pt modelId="{BF966BD1-B1E8-46A7-AB11-A11E29611E32}" type="sibTrans" cxnId="{13BDB88F-0B10-4054-B821-0334C3ABC24A}">
      <dgm:prSet/>
      <dgm:spPr/>
    </dgm:pt>
    <dgm:pt modelId="{0150BE05-BBFD-4CE2-852F-F07CDA70B31D}" type="pres">
      <dgm:prSet presAssocID="{034BA585-1C9F-4EB5-8C1B-AE1F3D11B593}" presName="linear" presStyleCnt="0">
        <dgm:presLayoutVars>
          <dgm:animLvl val="lvl"/>
          <dgm:resizeHandles val="exact"/>
        </dgm:presLayoutVars>
      </dgm:prSet>
      <dgm:spPr/>
      <dgm:t>
        <a:bodyPr/>
        <a:lstStyle/>
        <a:p>
          <a:endParaRPr lang="en-IN"/>
        </a:p>
      </dgm:t>
    </dgm:pt>
    <dgm:pt modelId="{534C9B8B-7822-4925-9BE3-4BF95FADFF6E}" type="pres">
      <dgm:prSet presAssocID="{D18C135E-F4F9-4007-89EE-CC75E26B57AB}" presName="parentText" presStyleLbl="node1" presStyleIdx="0" presStyleCnt="5">
        <dgm:presLayoutVars>
          <dgm:chMax val="0"/>
          <dgm:bulletEnabled val="1"/>
        </dgm:presLayoutVars>
      </dgm:prSet>
      <dgm:spPr/>
      <dgm:t>
        <a:bodyPr/>
        <a:lstStyle/>
        <a:p>
          <a:endParaRPr lang="en-IN"/>
        </a:p>
      </dgm:t>
    </dgm:pt>
    <dgm:pt modelId="{AE10C0FA-4517-4AE2-B230-264D7FDFDD88}" type="pres">
      <dgm:prSet presAssocID="{B9200121-210E-408F-B68D-6B1CE65A149F}" presName="spacer" presStyleCnt="0"/>
      <dgm:spPr/>
    </dgm:pt>
    <dgm:pt modelId="{4ECDCC99-4AC9-4789-A66A-4CD37E8965C4}" type="pres">
      <dgm:prSet presAssocID="{69A452DC-A0FC-450D-8DFF-832A1AA593C1}" presName="parentText" presStyleLbl="node1" presStyleIdx="1" presStyleCnt="5">
        <dgm:presLayoutVars>
          <dgm:chMax val="0"/>
          <dgm:bulletEnabled val="1"/>
        </dgm:presLayoutVars>
      </dgm:prSet>
      <dgm:spPr/>
      <dgm:t>
        <a:bodyPr/>
        <a:lstStyle/>
        <a:p>
          <a:endParaRPr lang="en-IN"/>
        </a:p>
      </dgm:t>
    </dgm:pt>
    <dgm:pt modelId="{87B657CD-0032-465D-946B-466B6D871E43}" type="pres">
      <dgm:prSet presAssocID="{C2B4D172-4050-42A8-840F-549FBD210A3B}" presName="spacer" presStyleCnt="0"/>
      <dgm:spPr/>
    </dgm:pt>
    <dgm:pt modelId="{06AA22A3-A590-4D52-932D-F9CC3BD6A317}" type="pres">
      <dgm:prSet presAssocID="{4D3F3C13-22E9-4ED6-B124-75C22586744D}" presName="parentText" presStyleLbl="node1" presStyleIdx="2" presStyleCnt="5">
        <dgm:presLayoutVars>
          <dgm:chMax val="0"/>
          <dgm:bulletEnabled val="1"/>
        </dgm:presLayoutVars>
      </dgm:prSet>
      <dgm:spPr/>
      <dgm:t>
        <a:bodyPr/>
        <a:lstStyle/>
        <a:p>
          <a:endParaRPr lang="en-IN"/>
        </a:p>
      </dgm:t>
    </dgm:pt>
    <dgm:pt modelId="{C8EACD3F-5EC6-4C30-9999-89D42EC27DB3}" type="pres">
      <dgm:prSet presAssocID="{BF966BD1-B1E8-46A7-AB11-A11E29611E32}" presName="spacer" presStyleCnt="0"/>
      <dgm:spPr/>
    </dgm:pt>
    <dgm:pt modelId="{ED9797C4-2612-4A92-B7B0-5EC23E449786}" type="pres">
      <dgm:prSet presAssocID="{8E6206EC-23E3-4E24-9B20-9D62ECA90AA6}" presName="parentText" presStyleLbl="node1" presStyleIdx="3" presStyleCnt="5">
        <dgm:presLayoutVars>
          <dgm:chMax val="0"/>
          <dgm:bulletEnabled val="1"/>
        </dgm:presLayoutVars>
      </dgm:prSet>
      <dgm:spPr/>
      <dgm:t>
        <a:bodyPr/>
        <a:lstStyle/>
        <a:p>
          <a:endParaRPr lang="en-IN"/>
        </a:p>
      </dgm:t>
    </dgm:pt>
    <dgm:pt modelId="{813E14D2-44E3-4119-AD39-15F128CE0A5E}" type="pres">
      <dgm:prSet presAssocID="{47D37DD6-BEE4-430C-A88E-19CA19238DEB}" presName="spacer" presStyleCnt="0"/>
      <dgm:spPr/>
    </dgm:pt>
    <dgm:pt modelId="{2AC7CB4F-617C-476D-BC59-F8B5B4ACFD53}" type="pres">
      <dgm:prSet presAssocID="{2955A83F-BDBA-43AE-8433-EB5CCD865ADB}" presName="parentText" presStyleLbl="node1" presStyleIdx="4" presStyleCnt="5">
        <dgm:presLayoutVars>
          <dgm:chMax val="0"/>
          <dgm:bulletEnabled val="1"/>
        </dgm:presLayoutVars>
      </dgm:prSet>
      <dgm:spPr/>
      <dgm:t>
        <a:bodyPr/>
        <a:lstStyle/>
        <a:p>
          <a:endParaRPr lang="en-IN"/>
        </a:p>
      </dgm:t>
    </dgm:pt>
  </dgm:ptLst>
  <dgm:cxnLst>
    <dgm:cxn modelId="{7FE7D746-3F36-4039-8FE0-92806AABB7F3}" srcId="{034BA585-1C9F-4EB5-8C1B-AE1F3D11B593}" destId="{8E6206EC-23E3-4E24-9B20-9D62ECA90AA6}" srcOrd="3" destOrd="0" parTransId="{2821B6DC-E41F-4077-9A5A-16C1A97D7E52}" sibTransId="{47D37DD6-BEE4-430C-A88E-19CA19238DEB}"/>
    <dgm:cxn modelId="{ED2C1D18-0948-4DF3-8BDA-158A91D52CF7}" type="presOf" srcId="{D18C135E-F4F9-4007-89EE-CC75E26B57AB}" destId="{534C9B8B-7822-4925-9BE3-4BF95FADFF6E}" srcOrd="0" destOrd="0" presId="urn:microsoft.com/office/officeart/2005/8/layout/vList2"/>
    <dgm:cxn modelId="{13BDB88F-0B10-4054-B821-0334C3ABC24A}" srcId="{034BA585-1C9F-4EB5-8C1B-AE1F3D11B593}" destId="{4D3F3C13-22E9-4ED6-B124-75C22586744D}" srcOrd="2" destOrd="0" parTransId="{A01400D5-294B-47CF-9574-B60F9CEC8B3E}" sibTransId="{BF966BD1-B1E8-46A7-AB11-A11E29611E32}"/>
    <dgm:cxn modelId="{09CD8C84-102D-411F-A6E9-72F16F8AB263}" type="presOf" srcId="{8E6206EC-23E3-4E24-9B20-9D62ECA90AA6}" destId="{ED9797C4-2612-4A92-B7B0-5EC23E449786}" srcOrd="0" destOrd="0" presId="urn:microsoft.com/office/officeart/2005/8/layout/vList2"/>
    <dgm:cxn modelId="{B12FCCCA-8CAE-4E05-B9E4-003A7CA79034}" type="presOf" srcId="{4D3F3C13-22E9-4ED6-B124-75C22586744D}" destId="{06AA22A3-A590-4D52-932D-F9CC3BD6A317}" srcOrd="0" destOrd="0" presId="urn:microsoft.com/office/officeart/2005/8/layout/vList2"/>
    <dgm:cxn modelId="{53D3ACE6-DBE4-4409-B0E5-B4FCE4F1DCFA}" srcId="{034BA585-1C9F-4EB5-8C1B-AE1F3D11B593}" destId="{69A452DC-A0FC-450D-8DFF-832A1AA593C1}" srcOrd="1" destOrd="0" parTransId="{7B493292-14F4-42E5-BD5E-194C0B8254B9}" sibTransId="{C2B4D172-4050-42A8-840F-549FBD210A3B}"/>
    <dgm:cxn modelId="{3A6779FD-E49F-4772-A69C-8BEC49EC4369}" srcId="{034BA585-1C9F-4EB5-8C1B-AE1F3D11B593}" destId="{2955A83F-BDBA-43AE-8433-EB5CCD865ADB}" srcOrd="4" destOrd="0" parTransId="{A52E75BF-2DB9-46BA-A202-204FDE7DC7A3}" sibTransId="{F2264DC0-0D0C-40C1-820E-0671818A4581}"/>
    <dgm:cxn modelId="{41FA764D-F8F9-41C8-8857-D6DDE94B40A6}" type="presOf" srcId="{034BA585-1C9F-4EB5-8C1B-AE1F3D11B593}" destId="{0150BE05-BBFD-4CE2-852F-F07CDA70B31D}" srcOrd="0" destOrd="0" presId="urn:microsoft.com/office/officeart/2005/8/layout/vList2"/>
    <dgm:cxn modelId="{BEEAD8B3-6B73-49DD-B551-AF952C48D492}" srcId="{034BA585-1C9F-4EB5-8C1B-AE1F3D11B593}" destId="{D18C135E-F4F9-4007-89EE-CC75E26B57AB}" srcOrd="0" destOrd="0" parTransId="{93EF4B0F-1878-4902-A855-D9B1F4877F64}" sibTransId="{B9200121-210E-408F-B68D-6B1CE65A149F}"/>
    <dgm:cxn modelId="{BCAD6C67-606D-4381-9A21-8EBA7A35B748}" type="presOf" srcId="{69A452DC-A0FC-450D-8DFF-832A1AA593C1}" destId="{4ECDCC99-4AC9-4789-A66A-4CD37E8965C4}" srcOrd="0" destOrd="0" presId="urn:microsoft.com/office/officeart/2005/8/layout/vList2"/>
    <dgm:cxn modelId="{4299E109-17F8-4725-8D39-1C0CD9CD3A50}" type="presOf" srcId="{2955A83F-BDBA-43AE-8433-EB5CCD865ADB}" destId="{2AC7CB4F-617C-476D-BC59-F8B5B4ACFD53}" srcOrd="0" destOrd="0" presId="urn:microsoft.com/office/officeart/2005/8/layout/vList2"/>
    <dgm:cxn modelId="{8246B5CA-711C-474B-AFD7-30CDD24476B2}" type="presParOf" srcId="{0150BE05-BBFD-4CE2-852F-F07CDA70B31D}" destId="{534C9B8B-7822-4925-9BE3-4BF95FADFF6E}" srcOrd="0" destOrd="0" presId="urn:microsoft.com/office/officeart/2005/8/layout/vList2"/>
    <dgm:cxn modelId="{FBB6D862-B83D-431E-9367-05997F706528}" type="presParOf" srcId="{0150BE05-BBFD-4CE2-852F-F07CDA70B31D}" destId="{AE10C0FA-4517-4AE2-B230-264D7FDFDD88}" srcOrd="1" destOrd="0" presId="urn:microsoft.com/office/officeart/2005/8/layout/vList2"/>
    <dgm:cxn modelId="{31A6171E-D3F6-4B9B-866A-333FAF78C902}" type="presParOf" srcId="{0150BE05-BBFD-4CE2-852F-F07CDA70B31D}" destId="{4ECDCC99-4AC9-4789-A66A-4CD37E8965C4}" srcOrd="2" destOrd="0" presId="urn:microsoft.com/office/officeart/2005/8/layout/vList2"/>
    <dgm:cxn modelId="{48638F99-0AE3-4361-8A75-F53CB813DD00}" type="presParOf" srcId="{0150BE05-BBFD-4CE2-852F-F07CDA70B31D}" destId="{87B657CD-0032-465D-946B-466B6D871E43}" srcOrd="3" destOrd="0" presId="urn:microsoft.com/office/officeart/2005/8/layout/vList2"/>
    <dgm:cxn modelId="{B86B9016-2EFC-4A80-9BBF-379894FEE1FB}" type="presParOf" srcId="{0150BE05-BBFD-4CE2-852F-F07CDA70B31D}" destId="{06AA22A3-A590-4D52-932D-F9CC3BD6A317}" srcOrd="4" destOrd="0" presId="urn:microsoft.com/office/officeart/2005/8/layout/vList2"/>
    <dgm:cxn modelId="{D9CF4815-F958-48D4-A75B-61121E810579}" type="presParOf" srcId="{0150BE05-BBFD-4CE2-852F-F07CDA70B31D}" destId="{C8EACD3F-5EC6-4C30-9999-89D42EC27DB3}" srcOrd="5" destOrd="0" presId="urn:microsoft.com/office/officeart/2005/8/layout/vList2"/>
    <dgm:cxn modelId="{726C83C4-7595-4402-BA48-7C13BD347AC2}" type="presParOf" srcId="{0150BE05-BBFD-4CE2-852F-F07CDA70B31D}" destId="{ED9797C4-2612-4A92-B7B0-5EC23E449786}" srcOrd="6" destOrd="0" presId="urn:microsoft.com/office/officeart/2005/8/layout/vList2"/>
    <dgm:cxn modelId="{7656C240-64BA-4D60-BEE2-E843FCFE58FB}" type="presParOf" srcId="{0150BE05-BBFD-4CE2-852F-F07CDA70B31D}" destId="{813E14D2-44E3-4119-AD39-15F128CE0A5E}" srcOrd="7" destOrd="0" presId="urn:microsoft.com/office/officeart/2005/8/layout/vList2"/>
    <dgm:cxn modelId="{178A7ECA-A565-4196-9403-CAB2776CECF8}" type="presParOf" srcId="{0150BE05-BBFD-4CE2-852F-F07CDA70B31D}" destId="{2AC7CB4F-617C-476D-BC59-F8B5B4ACFD53}" srcOrd="8"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025618-20C8-4FBE-BD61-0CA890ABC67E}">
      <dsp:nvSpPr>
        <dsp:cNvPr id="0" name=""/>
        <dsp:cNvSpPr/>
      </dsp:nvSpPr>
      <dsp:spPr>
        <a:xfrm>
          <a:off x="820230" y="853966"/>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E3F2A8-BE44-4B08-B076-1ED688A75569}">
      <dsp:nvSpPr>
        <dsp:cNvPr id="0" name=""/>
        <dsp:cNvSpPr/>
      </dsp:nvSpPr>
      <dsp:spPr>
        <a:xfrm>
          <a:off x="325230" y="1959786"/>
          <a:ext cx="1800000" cy="866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100000"/>
            </a:lnSpc>
            <a:spcBef>
              <a:spcPct val="0"/>
            </a:spcBef>
            <a:spcAft>
              <a:spcPct val="35000"/>
            </a:spcAft>
            <a:buNone/>
          </a:pPr>
          <a:r>
            <a:rPr lang="en-US" sz="1400" kern="1200" dirty="0">
              <a:latin typeface="Calibri" panose="020F0502020204030204" pitchFamily="34" charset="0"/>
              <a:cs typeface="Calibri" panose="020F0502020204030204" pitchFamily="34" charset="0"/>
            </a:rPr>
            <a:t>Lending money has long been a popular way to make money from money.</a:t>
          </a:r>
        </a:p>
      </dsp:txBody>
      <dsp:txXfrm>
        <a:off x="325230" y="1959786"/>
        <a:ext cx="1800000" cy="866023"/>
      </dsp:txXfrm>
    </dsp:sp>
    <dsp:sp modelId="{EE350793-910B-4FF3-A505-6DEF141505E7}">
      <dsp:nvSpPr>
        <dsp:cNvPr id="0" name=""/>
        <dsp:cNvSpPr/>
      </dsp:nvSpPr>
      <dsp:spPr>
        <a:xfrm>
          <a:off x="2935230" y="853966"/>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89FC8A-36D8-4220-9FFF-2F4F4C84E1E5}">
      <dsp:nvSpPr>
        <dsp:cNvPr id="0" name=""/>
        <dsp:cNvSpPr/>
      </dsp:nvSpPr>
      <dsp:spPr>
        <a:xfrm>
          <a:off x="2440230" y="1959786"/>
          <a:ext cx="1800000" cy="866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100000"/>
            </a:lnSpc>
            <a:spcBef>
              <a:spcPct val="0"/>
            </a:spcBef>
            <a:spcAft>
              <a:spcPct val="35000"/>
            </a:spcAft>
            <a:buNone/>
          </a:pPr>
          <a:r>
            <a:rPr lang="en-US" sz="1400" kern="1200" dirty="0">
              <a:latin typeface="Calibri" panose="020F0502020204030204" pitchFamily="34" charset="0"/>
              <a:cs typeface="Calibri" panose="020F0502020204030204" pitchFamily="34" charset="0"/>
            </a:rPr>
            <a:t>This activity is being pursued by financial banking institutions and numerous individuals in order to gain money. </a:t>
          </a:r>
        </a:p>
      </dsp:txBody>
      <dsp:txXfrm>
        <a:off x="2440230" y="1959786"/>
        <a:ext cx="1800000" cy="866023"/>
      </dsp:txXfrm>
    </dsp:sp>
    <dsp:sp modelId="{5F70DA72-BFB4-4F52-B046-EA6A5349EF9A}">
      <dsp:nvSpPr>
        <dsp:cNvPr id="0" name=""/>
        <dsp:cNvSpPr/>
      </dsp:nvSpPr>
      <dsp:spPr>
        <a:xfrm>
          <a:off x="5434251" y="853966"/>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324A28-A31C-48DD-9C66-DFA072D64755}">
      <dsp:nvSpPr>
        <dsp:cNvPr id="0" name=""/>
        <dsp:cNvSpPr/>
      </dsp:nvSpPr>
      <dsp:spPr>
        <a:xfrm>
          <a:off x="4555230" y="1959786"/>
          <a:ext cx="2568042" cy="866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100000"/>
            </a:lnSpc>
            <a:spcBef>
              <a:spcPct val="0"/>
            </a:spcBef>
            <a:spcAft>
              <a:spcPct val="35000"/>
            </a:spcAft>
            <a:buNone/>
          </a:pPr>
          <a:r>
            <a:rPr lang="en-US" sz="1400" kern="1200" dirty="0">
              <a:latin typeface="Calibri" panose="020F0502020204030204" pitchFamily="34" charset="0"/>
              <a:cs typeface="Calibri" panose="020F0502020204030204" pitchFamily="34" charset="0"/>
            </a:rPr>
            <a:t>After conducting extensive research, we discovered that, with technologies such as decentralization finance and other technologies in place, a data-driven approach is required to close the gap in the banking sector in terms of lowering the burden of bad debts and improving the credit history of applicants.</a:t>
          </a:r>
        </a:p>
      </dsp:txBody>
      <dsp:txXfrm>
        <a:off x="4555230" y="1959786"/>
        <a:ext cx="2568042" cy="8660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68DD05-F677-4765-93D9-730C6DC1A985}">
      <dsp:nvSpPr>
        <dsp:cNvPr id="0" name=""/>
        <dsp:cNvSpPr/>
      </dsp:nvSpPr>
      <dsp:spPr>
        <a:xfrm>
          <a:off x="591325" y="80502"/>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5941A7-2675-43B2-B460-38095FDC26B7}">
      <dsp:nvSpPr>
        <dsp:cNvPr id="0" name=""/>
        <dsp:cNvSpPr/>
      </dsp:nvSpPr>
      <dsp:spPr>
        <a:xfrm>
          <a:off x="96325" y="1417232"/>
          <a:ext cx="1800000" cy="2174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latin typeface="Calibri" panose="020F0502020204030204" pitchFamily="34" charset="0"/>
              <a:cs typeface="Calibri" panose="020F0502020204030204" pitchFamily="34" charset="0"/>
            </a:rPr>
            <a:t>The literature on estimating default risk in Finance can be divided into two categories based on the strategy used.</a:t>
          </a:r>
        </a:p>
      </dsp:txBody>
      <dsp:txXfrm>
        <a:off x="96325" y="1417232"/>
        <a:ext cx="1800000" cy="2174150"/>
      </dsp:txXfrm>
    </dsp:sp>
    <dsp:sp modelId="{3B3A51D8-7400-4471-9782-654278F88AA4}">
      <dsp:nvSpPr>
        <dsp:cNvPr id="0" name=""/>
        <dsp:cNvSpPr/>
      </dsp:nvSpPr>
      <dsp:spPr>
        <a:xfrm>
          <a:off x="2706325" y="80502"/>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4DFE88-96A2-4623-94F8-FA4981BBF7A0}">
      <dsp:nvSpPr>
        <dsp:cNvPr id="0" name=""/>
        <dsp:cNvSpPr/>
      </dsp:nvSpPr>
      <dsp:spPr>
        <a:xfrm>
          <a:off x="2211325" y="1417232"/>
          <a:ext cx="1800000" cy="2174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latin typeface="Calibri" panose="020F0502020204030204" pitchFamily="34" charset="0"/>
              <a:cs typeface="Calibri" panose="020F0502020204030204" pitchFamily="34" charset="0"/>
            </a:rPr>
            <a:t>Conventional mathematical models including as ordinary least squares (OLS) are used in the primary area of research to investigate the various factors determining the risk .</a:t>
          </a:r>
        </a:p>
      </dsp:txBody>
      <dsp:txXfrm>
        <a:off x="2211325" y="1417232"/>
        <a:ext cx="1800000" cy="2174150"/>
      </dsp:txXfrm>
    </dsp:sp>
    <dsp:sp modelId="{6D40868F-03DD-43B5-9375-40EC92CFCD42}">
      <dsp:nvSpPr>
        <dsp:cNvPr id="0" name=""/>
        <dsp:cNvSpPr/>
      </dsp:nvSpPr>
      <dsp:spPr>
        <a:xfrm>
          <a:off x="4821325" y="80502"/>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21BE23-F018-44CA-B605-78348B19B7B2}">
      <dsp:nvSpPr>
        <dsp:cNvPr id="0" name=""/>
        <dsp:cNvSpPr/>
      </dsp:nvSpPr>
      <dsp:spPr>
        <a:xfrm>
          <a:off x="4326325" y="1417232"/>
          <a:ext cx="1800000" cy="2174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latin typeface="Calibri" panose="020F0502020204030204" pitchFamily="34" charset="0"/>
              <a:cs typeface="Calibri" panose="020F0502020204030204" pitchFamily="34" charset="0"/>
            </a:rPr>
            <a:t>Researches have investigated a significant amount of study in the area of Finance using data from various platforms to predict the likelihood of effective financing, loan interest rates, and payment difficulties. </a:t>
          </a:r>
        </a:p>
      </dsp:txBody>
      <dsp:txXfrm>
        <a:off x="4326325" y="1417232"/>
        <a:ext cx="1800000" cy="21741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4B90BE-4AE2-4540-9F64-245F121C96E3}">
      <dsp:nvSpPr>
        <dsp:cNvPr id="0" name=""/>
        <dsp:cNvSpPr/>
      </dsp:nvSpPr>
      <dsp:spPr>
        <a:xfrm>
          <a:off x="0" y="573666"/>
          <a:ext cx="7442201" cy="129285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Calibri" panose="020F0502020204030204" pitchFamily="34" charset="0"/>
              <a:cs typeface="Calibri" panose="020F0502020204030204" pitchFamily="34" charset="0"/>
            </a:rPr>
            <a:t>ROC AUC SCORE is used primarily for slightly imbalanced datasets. As our target variable has some degree of imbalance, it's good to use ROC AUC score as our evaluation metric.</a:t>
          </a:r>
        </a:p>
      </dsp:txBody>
      <dsp:txXfrm>
        <a:off x="63112" y="636778"/>
        <a:ext cx="7315977" cy="1166626"/>
      </dsp:txXfrm>
    </dsp:sp>
    <dsp:sp modelId="{117D0839-5050-4E35-A721-4D312FFBF1F2}">
      <dsp:nvSpPr>
        <dsp:cNvPr id="0" name=""/>
        <dsp:cNvSpPr/>
      </dsp:nvSpPr>
      <dsp:spPr>
        <a:xfrm>
          <a:off x="0" y="2053716"/>
          <a:ext cx="7442201" cy="1292850"/>
        </a:xfrm>
        <a:prstGeom prst="roundRect">
          <a:avLst/>
        </a:prstGeom>
        <a:solidFill>
          <a:schemeClr val="accent2">
            <a:hueOff val="1499832"/>
            <a:satOff val="-5124"/>
            <a:lumOff val="-5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Calibri" panose="020F0502020204030204" pitchFamily="34" charset="0"/>
              <a:cs typeface="Calibri" panose="020F0502020204030204" pitchFamily="34" charset="0"/>
            </a:rPr>
            <a:t>The ROC AUC score gives us a score to determine how well the model has predicted the instances correctly.</a:t>
          </a:r>
        </a:p>
      </dsp:txBody>
      <dsp:txXfrm>
        <a:off x="63112" y="2116828"/>
        <a:ext cx="7315977" cy="1166626"/>
      </dsp:txXfrm>
    </dsp:sp>
    <dsp:sp modelId="{D29E145C-8A07-439E-A5E1-0D5535CB4EEA}">
      <dsp:nvSpPr>
        <dsp:cNvPr id="0" name=""/>
        <dsp:cNvSpPr/>
      </dsp:nvSpPr>
      <dsp:spPr>
        <a:xfrm>
          <a:off x="0" y="3533767"/>
          <a:ext cx="7442201" cy="1292850"/>
        </a:xfrm>
        <a:prstGeom prst="roundRect">
          <a:avLst/>
        </a:prstGeom>
        <a:solidFill>
          <a:schemeClr val="accent2">
            <a:hueOff val="2999665"/>
            <a:satOff val="-10248"/>
            <a:lumOff val="-107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Calibri" panose="020F0502020204030204" pitchFamily="34" charset="0"/>
              <a:cs typeface="Calibri" panose="020F0502020204030204" pitchFamily="34" charset="0"/>
            </a:rPr>
            <a:t>Since, we are working on a real estate domain, it's important that our model predicts number of correct instances, in order to future develop on the model and use it in practical applications. Hence, ROC AUC Score is the best metric to determine the predictive power of the model.</a:t>
          </a:r>
        </a:p>
      </dsp:txBody>
      <dsp:txXfrm>
        <a:off x="63112" y="3596879"/>
        <a:ext cx="7315977" cy="1166626"/>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04F354-F8E4-4431-B1D5-3A856E952EFF}" type="datetimeFigureOut">
              <a:rPr lang="en-US" smtClean="0"/>
              <a:pPr/>
              <a:t>8/2/2022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6A1A31-C8FF-4FD1-B9B7-24FC10CC3045}" type="slidenum">
              <a:rPr lang="en-US" smtClean="0"/>
              <a:pPr/>
              <a:t>‹#›</a:t>
            </a:fld>
            <a:endParaRPr lang="en-US"/>
          </a:p>
        </p:txBody>
      </p:sp>
    </p:spTree>
    <p:extLst>
      <p:ext uri="{BB962C8B-B14F-4D97-AF65-F5344CB8AC3E}">
        <p14:creationId xmlns:p14="http://schemas.microsoft.com/office/powerpoint/2010/main" xmlns="" val="801055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6A1A31-C8FF-4FD1-B9B7-24FC10CC3045}" type="slidenum">
              <a:rPr lang="en-US" smtClean="0"/>
              <a:pPr/>
              <a:t>2</a:t>
            </a:fld>
            <a:endParaRPr lang="en-US"/>
          </a:p>
        </p:txBody>
      </p:sp>
    </p:spTree>
    <p:extLst>
      <p:ext uri="{BB962C8B-B14F-4D97-AF65-F5344CB8AC3E}">
        <p14:creationId xmlns:p14="http://schemas.microsoft.com/office/powerpoint/2010/main" xmlns="" val="291612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6A1A31-C8FF-4FD1-B9B7-24FC10CC3045}" type="slidenum">
              <a:rPr lang="en-US" smtClean="0"/>
              <a:pPr/>
              <a:t>3</a:t>
            </a:fld>
            <a:endParaRPr lang="en-US"/>
          </a:p>
        </p:txBody>
      </p:sp>
    </p:spTree>
    <p:extLst>
      <p:ext uri="{BB962C8B-B14F-4D97-AF65-F5344CB8AC3E}">
        <p14:creationId xmlns:p14="http://schemas.microsoft.com/office/powerpoint/2010/main" xmlns="" val="230477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mj-lt"/>
            </a:endParaRPr>
          </a:p>
        </p:txBody>
      </p:sp>
      <p:sp>
        <p:nvSpPr>
          <p:cNvPr id="4" name="Slide Number Placeholder 3"/>
          <p:cNvSpPr>
            <a:spLocks noGrp="1"/>
          </p:cNvSpPr>
          <p:nvPr>
            <p:ph type="sldNum" sz="quarter" idx="5"/>
          </p:nvPr>
        </p:nvSpPr>
        <p:spPr/>
        <p:txBody>
          <a:bodyPr/>
          <a:lstStyle/>
          <a:p>
            <a:fld id="{A86A1A31-C8FF-4FD1-B9B7-24FC10CC3045}" type="slidenum">
              <a:rPr lang="en-US" smtClean="0"/>
              <a:pPr/>
              <a:t>12</a:t>
            </a:fld>
            <a:endParaRPr lang="en-US"/>
          </a:p>
        </p:txBody>
      </p:sp>
    </p:spTree>
    <p:extLst>
      <p:ext uri="{BB962C8B-B14F-4D97-AF65-F5344CB8AC3E}">
        <p14:creationId xmlns:p14="http://schemas.microsoft.com/office/powerpoint/2010/main" xmlns="" val="900617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6A1A31-C8FF-4FD1-B9B7-24FC10CC3045}" type="slidenum">
              <a:rPr lang="en-US" smtClean="0"/>
              <a:pPr/>
              <a:t>15</a:t>
            </a:fld>
            <a:endParaRPr lang="en-US"/>
          </a:p>
        </p:txBody>
      </p:sp>
    </p:spTree>
    <p:extLst>
      <p:ext uri="{BB962C8B-B14F-4D97-AF65-F5344CB8AC3E}">
        <p14:creationId xmlns:p14="http://schemas.microsoft.com/office/powerpoint/2010/main" xmlns="" val="3384610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6A1A31-C8FF-4FD1-B9B7-24FC10CC3045}" type="slidenum">
              <a:rPr lang="en-US" smtClean="0"/>
              <a:pPr/>
              <a:t>17</a:t>
            </a:fld>
            <a:endParaRPr lang="en-US"/>
          </a:p>
        </p:txBody>
      </p:sp>
    </p:spTree>
    <p:extLst>
      <p:ext uri="{BB962C8B-B14F-4D97-AF65-F5344CB8AC3E}">
        <p14:creationId xmlns:p14="http://schemas.microsoft.com/office/powerpoint/2010/main" xmlns="" val="3294941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latin typeface="Calibri "/>
            </a:endParaRPr>
          </a:p>
        </p:txBody>
      </p:sp>
      <p:sp>
        <p:nvSpPr>
          <p:cNvPr id="4" name="Slide Number Placeholder 3"/>
          <p:cNvSpPr>
            <a:spLocks noGrp="1"/>
          </p:cNvSpPr>
          <p:nvPr>
            <p:ph type="sldNum" sz="quarter" idx="5"/>
          </p:nvPr>
        </p:nvSpPr>
        <p:spPr/>
        <p:txBody>
          <a:bodyPr/>
          <a:lstStyle/>
          <a:p>
            <a:fld id="{A86A1A31-C8FF-4FD1-B9B7-24FC10CC3045}" type="slidenum">
              <a:rPr lang="en-US" smtClean="0"/>
              <a:pPr/>
              <a:t>23</a:t>
            </a:fld>
            <a:endParaRPr lang="en-US"/>
          </a:p>
        </p:txBody>
      </p:sp>
    </p:spTree>
    <p:extLst>
      <p:ext uri="{BB962C8B-B14F-4D97-AF65-F5344CB8AC3E}">
        <p14:creationId xmlns:p14="http://schemas.microsoft.com/office/powerpoint/2010/main" xmlns="" val="2738137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6A1A31-C8FF-4FD1-B9B7-24FC10CC3045}" type="slidenum">
              <a:rPr lang="en-US" smtClean="0"/>
              <a:pPr/>
              <a:t>37</a:t>
            </a:fld>
            <a:endParaRPr lang="en-US"/>
          </a:p>
        </p:txBody>
      </p:sp>
    </p:spTree>
    <p:extLst>
      <p:ext uri="{BB962C8B-B14F-4D97-AF65-F5344CB8AC3E}">
        <p14:creationId xmlns:p14="http://schemas.microsoft.com/office/powerpoint/2010/main" xmlns="" val="3735410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p>
        </p:txBody>
      </p:sp>
      <p:sp>
        <p:nvSpPr>
          <p:cNvPr id="4" name="Slide Number Placeholder 3"/>
          <p:cNvSpPr>
            <a:spLocks noGrp="1"/>
          </p:cNvSpPr>
          <p:nvPr>
            <p:ph type="sldNum" sz="quarter" idx="5"/>
          </p:nvPr>
        </p:nvSpPr>
        <p:spPr/>
        <p:txBody>
          <a:bodyPr/>
          <a:lstStyle/>
          <a:p>
            <a:fld id="{A86A1A31-C8FF-4FD1-B9B7-24FC10CC3045}" type="slidenum">
              <a:rPr lang="en-US" smtClean="0"/>
              <a:pPr/>
              <a:t>38</a:t>
            </a:fld>
            <a:endParaRPr lang="en-US"/>
          </a:p>
        </p:txBody>
      </p:sp>
    </p:spTree>
    <p:extLst>
      <p:ext uri="{BB962C8B-B14F-4D97-AF65-F5344CB8AC3E}">
        <p14:creationId xmlns:p14="http://schemas.microsoft.com/office/powerpoint/2010/main" xmlns="" val="691407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xmlns=""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xmlns="" id="{99C8667E-058A-436F-B8EA-5B3A99D43D09}"/>
              </a:ext>
            </a:extLst>
          </p:cNvPr>
          <p:cNvSpPr>
            <a:spLocks noGrp="1"/>
          </p:cNvSpPr>
          <p:nvPr>
            <p:ph type="dt" sz="half" idx="10"/>
          </p:nvPr>
        </p:nvSpPr>
        <p:spPr/>
        <p:txBody>
          <a:bodyPr/>
          <a:lstStyle/>
          <a:p>
            <a:fld id="{2F3E8B1C-86EF-43CF-8304-249481088644}" type="datetimeFigureOut">
              <a:rPr lang="en-US" smtClean="0"/>
              <a:pPr/>
              <a:t>8/2/2022</a:t>
            </a:fld>
            <a:endParaRPr lang="en-US"/>
          </a:p>
        </p:txBody>
      </p:sp>
      <p:sp>
        <p:nvSpPr>
          <p:cNvPr id="5" name="Footer Placeholder 4">
            <a:extLst>
              <a:ext uri="{FF2B5EF4-FFF2-40B4-BE49-F238E27FC236}">
                <a16:creationId xmlns:a16="http://schemas.microsoft.com/office/drawing/2014/main" xmlns=""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E5762A1-52E9-402D-B65E-DF193E44CE83}"/>
              </a:ext>
            </a:extLst>
          </p:cNvPr>
          <p:cNvSpPr>
            <a:spLocks noGrp="1"/>
          </p:cNvSpPr>
          <p:nvPr>
            <p:ph type="sldNum" sz="quarter" idx="12"/>
          </p:nvPr>
        </p:nvSpPr>
        <p:spPr/>
        <p:txBody>
          <a:bodyPr/>
          <a:lstStyle/>
          <a:p>
            <a:fld id="{C3DB2ADC-AF19-4574-8C10-79B5B04FCA27}" type="slidenum">
              <a:rPr lang="en-US" smtClean="0"/>
              <a:pPr/>
              <a:t>‹#›</a:t>
            </a:fld>
            <a:endParaRPr lang="en-US"/>
          </a:p>
        </p:txBody>
      </p:sp>
    </p:spTree>
    <p:extLst>
      <p:ext uri="{BB962C8B-B14F-4D97-AF65-F5344CB8AC3E}">
        <p14:creationId xmlns:p14="http://schemas.microsoft.com/office/powerpoint/2010/main" xmlns="" val="2240680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C8A70B00-53AE-4D3F-91BE-A8D789ED9864}"/>
              </a:ext>
            </a:extLst>
          </p:cNvPr>
          <p:cNvSpPr>
            <a:spLocks noGrp="1"/>
          </p:cNvSpPr>
          <p:nvPr>
            <p:ph type="dt" sz="half" idx="10"/>
          </p:nvPr>
        </p:nvSpPr>
        <p:spPr/>
        <p:txBody>
          <a:bodyPr/>
          <a:lstStyle/>
          <a:p>
            <a:fld id="{2F3E8B1C-86EF-43CF-8304-249481088644}" type="datetimeFigureOut">
              <a:rPr lang="en-US" smtClean="0"/>
              <a:pPr/>
              <a:t>8/2/2022</a:t>
            </a:fld>
            <a:endParaRPr lang="en-US"/>
          </a:p>
        </p:txBody>
      </p:sp>
      <p:sp>
        <p:nvSpPr>
          <p:cNvPr id="5" name="Footer Placeholder 4">
            <a:extLst>
              <a:ext uri="{FF2B5EF4-FFF2-40B4-BE49-F238E27FC236}">
                <a16:creationId xmlns:a16="http://schemas.microsoft.com/office/drawing/2014/main" xmlns="" id="{06647FC7-8124-4F70-A849-B6BCC5189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47CEBE4-50DC-47DB-B699-CCC024336C9F}"/>
              </a:ext>
            </a:extLst>
          </p:cNvPr>
          <p:cNvSpPr>
            <a:spLocks noGrp="1"/>
          </p:cNvSpPr>
          <p:nvPr>
            <p:ph type="sldNum" sz="quarter" idx="12"/>
          </p:nvPr>
        </p:nvSpPr>
        <p:spPr/>
        <p:txBody>
          <a:bodyPr/>
          <a:lstStyle/>
          <a:p>
            <a:fld id="{C3DB2ADC-AF19-4574-8C10-79B5B04FCA27}" type="slidenum">
              <a:rPr lang="en-US" smtClean="0"/>
              <a:pPr/>
              <a:t>‹#›</a:t>
            </a:fld>
            <a:endParaRPr lang="en-US"/>
          </a:p>
        </p:txBody>
      </p:sp>
    </p:spTree>
    <p:extLst>
      <p:ext uri="{BB962C8B-B14F-4D97-AF65-F5344CB8AC3E}">
        <p14:creationId xmlns:p14="http://schemas.microsoft.com/office/powerpoint/2010/main" xmlns="" val="4018316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4B418279-D3B8-4C6A-AB74-9DE377771270}"/>
              </a:ext>
            </a:extLst>
          </p:cNvPr>
          <p:cNvSpPr>
            <a:spLocks noGrp="1"/>
          </p:cNvSpPr>
          <p:nvPr>
            <p:ph type="title" orient="vert"/>
          </p:nvPr>
        </p:nvSpPr>
        <p:spPr>
          <a:xfrm>
            <a:off x="9242322" y="997974"/>
            <a:ext cx="2349043" cy="498495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xmlns="" id="{E28F733C-9309-4197-BACA-207CDC8935C9}"/>
              </a:ext>
            </a:extLst>
          </p:cNvPr>
          <p:cNvSpPr>
            <a:spLocks noGrp="1"/>
          </p:cNvSpPr>
          <p:nvPr>
            <p:ph type="body" orient="vert" idx="1"/>
          </p:nvPr>
        </p:nvSpPr>
        <p:spPr>
          <a:xfrm>
            <a:off x="838200" y="997973"/>
            <a:ext cx="8404122" cy="49849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56ACD4D0-5BE6-412D-B08B-5DFFD593513E}"/>
              </a:ext>
            </a:extLst>
          </p:cNvPr>
          <p:cNvSpPr>
            <a:spLocks noGrp="1"/>
          </p:cNvSpPr>
          <p:nvPr>
            <p:ph type="dt" sz="half" idx="10"/>
          </p:nvPr>
        </p:nvSpPr>
        <p:spPr/>
        <p:txBody>
          <a:bodyPr/>
          <a:lstStyle/>
          <a:p>
            <a:fld id="{2F3E8B1C-86EF-43CF-8304-249481088644}" type="datetimeFigureOut">
              <a:rPr lang="en-US" smtClean="0"/>
              <a:pPr/>
              <a:t>8/2/2022</a:t>
            </a:fld>
            <a:endParaRPr lang="en-US"/>
          </a:p>
        </p:txBody>
      </p:sp>
      <p:sp>
        <p:nvSpPr>
          <p:cNvPr id="5" name="Footer Placeholder 4">
            <a:extLst>
              <a:ext uri="{FF2B5EF4-FFF2-40B4-BE49-F238E27FC236}">
                <a16:creationId xmlns:a16="http://schemas.microsoft.com/office/drawing/2014/main" xmlns="" id="{55021651-B786-4A39-A10F-F5231D0A2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74504D2D-9379-40DE-9F45-3004BE54F16B}"/>
              </a:ext>
            </a:extLst>
          </p:cNvPr>
          <p:cNvSpPr>
            <a:spLocks noGrp="1"/>
          </p:cNvSpPr>
          <p:nvPr>
            <p:ph type="sldNum" sz="quarter" idx="12"/>
          </p:nvPr>
        </p:nvSpPr>
        <p:spPr/>
        <p:txBody>
          <a:bodyPr/>
          <a:lstStyle/>
          <a:p>
            <a:fld id="{C3DB2ADC-AF19-4574-8C10-79B5B04FCA27}" type="slidenum">
              <a:rPr lang="en-US" smtClean="0"/>
              <a:pPr/>
              <a:t>‹#›</a:t>
            </a:fld>
            <a:endParaRPr lang="en-US"/>
          </a:p>
        </p:txBody>
      </p:sp>
    </p:spTree>
    <p:extLst>
      <p:ext uri="{BB962C8B-B14F-4D97-AF65-F5344CB8AC3E}">
        <p14:creationId xmlns:p14="http://schemas.microsoft.com/office/powerpoint/2010/main" xmlns="" val="3395416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CC3EC35-E02F-41FF-9232-F90692A902FC}"/>
              </a:ext>
            </a:extLst>
          </p:cNvPr>
          <p:cNvSpPr>
            <a:spLocks noGrp="1"/>
          </p:cNvSpPr>
          <p:nvPr>
            <p:ph type="dt" sz="half" idx="10"/>
          </p:nvPr>
        </p:nvSpPr>
        <p:spPr/>
        <p:txBody>
          <a:bodyPr/>
          <a:lstStyle/>
          <a:p>
            <a:fld id="{2F3E8B1C-86EF-43CF-8304-249481088644}" type="datetimeFigureOut">
              <a:rPr lang="en-US" smtClean="0"/>
              <a:pPr/>
              <a:t>8/2/2022</a:t>
            </a:fld>
            <a:endParaRPr lang="en-US"/>
          </a:p>
        </p:txBody>
      </p:sp>
      <p:sp>
        <p:nvSpPr>
          <p:cNvPr id="5" name="Footer Placeholder 4">
            <a:extLst>
              <a:ext uri="{FF2B5EF4-FFF2-40B4-BE49-F238E27FC236}">
                <a16:creationId xmlns:a16="http://schemas.microsoft.com/office/drawing/2014/main" xmlns=""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F25E644A-4A37-4757-9809-5B035E2874E6}"/>
              </a:ext>
            </a:extLst>
          </p:cNvPr>
          <p:cNvSpPr>
            <a:spLocks noGrp="1"/>
          </p:cNvSpPr>
          <p:nvPr>
            <p:ph type="sldNum" sz="quarter" idx="12"/>
          </p:nvPr>
        </p:nvSpPr>
        <p:spPr/>
        <p:txBody>
          <a:bodyPr/>
          <a:lstStyle/>
          <a:p>
            <a:fld id="{C3DB2ADC-AF19-4574-8C10-79B5B04FCA27}" type="slidenum">
              <a:rPr lang="en-US" smtClean="0"/>
              <a:pPr/>
              <a:t>‹#›</a:t>
            </a:fld>
            <a:endParaRPr lang="en-US"/>
          </a:p>
        </p:txBody>
      </p:sp>
    </p:spTree>
    <p:extLst>
      <p:ext uri="{BB962C8B-B14F-4D97-AF65-F5344CB8AC3E}">
        <p14:creationId xmlns:p14="http://schemas.microsoft.com/office/powerpoint/2010/main" xmlns="" val="3541349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xmlns=""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5806546A-957F-4C4D-9744-1177AD258E10}"/>
              </a:ext>
            </a:extLst>
          </p:cNvPr>
          <p:cNvSpPr>
            <a:spLocks noGrp="1"/>
          </p:cNvSpPr>
          <p:nvPr>
            <p:ph type="dt" sz="half" idx="10"/>
          </p:nvPr>
        </p:nvSpPr>
        <p:spPr/>
        <p:txBody>
          <a:bodyPr/>
          <a:lstStyle/>
          <a:p>
            <a:fld id="{2F3E8B1C-86EF-43CF-8304-249481088644}" type="datetimeFigureOut">
              <a:rPr lang="en-US" smtClean="0"/>
              <a:pPr/>
              <a:t>8/2/2022</a:t>
            </a:fld>
            <a:endParaRPr lang="en-US"/>
          </a:p>
        </p:txBody>
      </p:sp>
      <p:sp>
        <p:nvSpPr>
          <p:cNvPr id="5" name="Footer Placeholder 4">
            <a:extLst>
              <a:ext uri="{FF2B5EF4-FFF2-40B4-BE49-F238E27FC236}">
                <a16:creationId xmlns:a16="http://schemas.microsoft.com/office/drawing/2014/main" xmlns="" id="{B1DB149C-CC63-4E3A-A83D-EF637EB51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DB94775-7982-41EC-B584-D51224D38F77}"/>
              </a:ext>
            </a:extLst>
          </p:cNvPr>
          <p:cNvSpPr>
            <a:spLocks noGrp="1"/>
          </p:cNvSpPr>
          <p:nvPr>
            <p:ph type="sldNum" sz="quarter" idx="12"/>
          </p:nvPr>
        </p:nvSpPr>
        <p:spPr/>
        <p:txBody>
          <a:bodyPr/>
          <a:lstStyle/>
          <a:p>
            <a:fld id="{C3DB2ADC-AF19-4574-8C10-79B5B04FCA27}" type="slidenum">
              <a:rPr lang="en-US" smtClean="0"/>
              <a:pPr/>
              <a:t>‹#›</a:t>
            </a:fld>
            <a:endParaRPr lang="en-US"/>
          </a:p>
        </p:txBody>
      </p:sp>
    </p:spTree>
    <p:extLst>
      <p:ext uri="{BB962C8B-B14F-4D97-AF65-F5344CB8AC3E}">
        <p14:creationId xmlns:p14="http://schemas.microsoft.com/office/powerpoint/2010/main" xmlns="" val="1059402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CE4BD8-507D-48E4-A624-F16A741C3609}"/>
              </a:ext>
            </a:extLst>
          </p:cNvPr>
          <p:cNvSpPr>
            <a:spLocks noGrp="1"/>
          </p:cNvSpPr>
          <p:nvPr>
            <p:ph type="title"/>
          </p:nvPr>
        </p:nvSpPr>
        <p:spPr>
          <a:xfrm>
            <a:off x="700635" y="922096"/>
            <a:ext cx="10691265" cy="112793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xmlns=""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xmlns="" id="{7B141E17-47CE-4A78-B0FA-0E9786DA67C5}"/>
              </a:ext>
            </a:extLst>
          </p:cNvPr>
          <p:cNvSpPr>
            <a:spLocks noGrp="1"/>
          </p:cNvSpPr>
          <p:nvPr>
            <p:ph sz="half" idx="2"/>
          </p:nvPr>
        </p:nvSpPr>
        <p:spPr>
          <a:xfrm>
            <a:off x="6172200" y="2128684"/>
            <a:ext cx="5219700"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xmlns="" id="{89F02C13-D3ED-4044-9716-F29D79A184C9}"/>
              </a:ext>
            </a:extLst>
          </p:cNvPr>
          <p:cNvSpPr>
            <a:spLocks noGrp="1"/>
          </p:cNvSpPr>
          <p:nvPr>
            <p:ph type="dt" sz="half" idx="10"/>
          </p:nvPr>
        </p:nvSpPr>
        <p:spPr/>
        <p:txBody>
          <a:bodyPr/>
          <a:lstStyle/>
          <a:p>
            <a:fld id="{2F3E8B1C-86EF-43CF-8304-249481088644}" type="datetimeFigureOut">
              <a:rPr lang="en-US" smtClean="0"/>
              <a:pPr/>
              <a:t>8/2/2022</a:t>
            </a:fld>
            <a:endParaRPr lang="en-US"/>
          </a:p>
        </p:txBody>
      </p:sp>
      <p:sp>
        <p:nvSpPr>
          <p:cNvPr id="6" name="Footer Placeholder 5">
            <a:extLst>
              <a:ext uri="{FF2B5EF4-FFF2-40B4-BE49-F238E27FC236}">
                <a16:creationId xmlns:a16="http://schemas.microsoft.com/office/drawing/2014/main" xmlns=""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BA5AA154-790C-4774-9C21-8C543E733F26}"/>
              </a:ext>
            </a:extLst>
          </p:cNvPr>
          <p:cNvSpPr>
            <a:spLocks noGrp="1"/>
          </p:cNvSpPr>
          <p:nvPr>
            <p:ph type="sldNum" sz="quarter" idx="12"/>
          </p:nvPr>
        </p:nvSpPr>
        <p:spPr/>
        <p:txBody>
          <a:bodyPr/>
          <a:lstStyle/>
          <a:p>
            <a:fld id="{C3DB2ADC-AF19-4574-8C10-79B5B04FCA27}" type="slidenum">
              <a:rPr lang="en-US" smtClean="0"/>
              <a:pPr/>
              <a:t>‹#›</a:t>
            </a:fld>
            <a:endParaRPr lang="en-US"/>
          </a:p>
        </p:txBody>
      </p:sp>
    </p:spTree>
    <p:extLst>
      <p:ext uri="{BB962C8B-B14F-4D97-AF65-F5344CB8AC3E}">
        <p14:creationId xmlns:p14="http://schemas.microsoft.com/office/powerpoint/2010/main" xmlns="" val="1307699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07DD35-7673-4F88-86B0-634883B5E345}"/>
              </a:ext>
            </a:extLst>
          </p:cNvPr>
          <p:cNvSpPr>
            <a:spLocks noGrp="1"/>
          </p:cNvSpPr>
          <p:nvPr>
            <p:ph type="title"/>
          </p:nvPr>
        </p:nvSpPr>
        <p:spPr>
          <a:xfrm>
            <a:off x="685887" y="929148"/>
            <a:ext cx="10640005" cy="761540"/>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xmlns=""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xmlns="" id="{6A839A7B-97D5-400F-B802-A0FF28FE9F15}"/>
              </a:ext>
            </a:extLst>
          </p:cNvPr>
          <p:cNvSpPr>
            <a:spLocks noGrp="1"/>
          </p:cNvSpPr>
          <p:nvPr>
            <p:ph sz="half" idx="2"/>
          </p:nvPr>
        </p:nvSpPr>
        <p:spPr>
          <a:xfrm>
            <a:off x="715384" y="2505075"/>
            <a:ext cx="5282192" cy="342377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xmlns=""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xmlns=""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2511B5C7-1E37-478F-B4B0-C7202FFE41B9}"/>
              </a:ext>
            </a:extLst>
          </p:cNvPr>
          <p:cNvSpPr>
            <a:spLocks noGrp="1"/>
          </p:cNvSpPr>
          <p:nvPr>
            <p:ph type="dt" sz="half" idx="10"/>
          </p:nvPr>
        </p:nvSpPr>
        <p:spPr/>
        <p:txBody>
          <a:bodyPr/>
          <a:lstStyle/>
          <a:p>
            <a:fld id="{2F3E8B1C-86EF-43CF-8304-249481088644}" type="datetimeFigureOut">
              <a:rPr lang="en-US" smtClean="0"/>
              <a:pPr/>
              <a:t>8/2/2022</a:t>
            </a:fld>
            <a:endParaRPr lang="en-US"/>
          </a:p>
        </p:txBody>
      </p:sp>
      <p:sp>
        <p:nvSpPr>
          <p:cNvPr id="8" name="Footer Placeholder 7">
            <a:extLst>
              <a:ext uri="{FF2B5EF4-FFF2-40B4-BE49-F238E27FC236}">
                <a16:creationId xmlns:a16="http://schemas.microsoft.com/office/drawing/2014/main" xmlns="" id="{9153F7EF-507C-4CB3-86C5-8B34FFFC1D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58E3DEA6-E4EB-4C2A-8B4F-55EC965B6219}"/>
              </a:ext>
            </a:extLst>
          </p:cNvPr>
          <p:cNvSpPr>
            <a:spLocks noGrp="1"/>
          </p:cNvSpPr>
          <p:nvPr>
            <p:ph type="sldNum" sz="quarter" idx="12"/>
          </p:nvPr>
        </p:nvSpPr>
        <p:spPr/>
        <p:txBody>
          <a:bodyPr/>
          <a:lstStyle/>
          <a:p>
            <a:fld id="{C3DB2ADC-AF19-4574-8C10-79B5B04FCA27}" type="slidenum">
              <a:rPr lang="en-US" smtClean="0"/>
              <a:pPr/>
              <a:t>‹#›</a:t>
            </a:fld>
            <a:endParaRPr lang="en-US"/>
          </a:p>
        </p:txBody>
      </p:sp>
    </p:spTree>
    <p:extLst>
      <p:ext uri="{BB962C8B-B14F-4D97-AF65-F5344CB8AC3E}">
        <p14:creationId xmlns:p14="http://schemas.microsoft.com/office/powerpoint/2010/main" xmlns="" val="3081485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032964-A933-4B98-A141-A4B316DAFA9F}"/>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xmlns="" id="{5D684C9D-23DA-42B0-9DD3-7592F72E8DC9}"/>
              </a:ext>
            </a:extLst>
          </p:cNvPr>
          <p:cNvSpPr>
            <a:spLocks noGrp="1"/>
          </p:cNvSpPr>
          <p:nvPr>
            <p:ph type="dt" sz="half" idx="10"/>
          </p:nvPr>
        </p:nvSpPr>
        <p:spPr/>
        <p:txBody>
          <a:bodyPr/>
          <a:lstStyle/>
          <a:p>
            <a:fld id="{2F3E8B1C-86EF-43CF-8304-249481088644}" type="datetimeFigureOut">
              <a:rPr lang="en-US" smtClean="0"/>
              <a:pPr/>
              <a:t>8/2/2022</a:t>
            </a:fld>
            <a:endParaRPr lang="en-US"/>
          </a:p>
        </p:txBody>
      </p:sp>
      <p:sp>
        <p:nvSpPr>
          <p:cNvPr id="4" name="Footer Placeholder 3">
            <a:extLst>
              <a:ext uri="{FF2B5EF4-FFF2-40B4-BE49-F238E27FC236}">
                <a16:creationId xmlns:a16="http://schemas.microsoft.com/office/drawing/2014/main" xmlns="" id="{68BF8F05-876F-49D8-AE30-5BB2A91EC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153D20DA-9260-4577-BB51-789570A243AF}"/>
              </a:ext>
            </a:extLst>
          </p:cNvPr>
          <p:cNvSpPr>
            <a:spLocks noGrp="1"/>
          </p:cNvSpPr>
          <p:nvPr>
            <p:ph type="sldNum" sz="quarter" idx="12"/>
          </p:nvPr>
        </p:nvSpPr>
        <p:spPr/>
        <p:txBody>
          <a:bodyPr/>
          <a:lstStyle/>
          <a:p>
            <a:fld id="{C3DB2ADC-AF19-4574-8C10-79B5B04FCA27}" type="slidenum">
              <a:rPr lang="en-US" smtClean="0"/>
              <a:pPr/>
              <a:t>‹#›</a:t>
            </a:fld>
            <a:endParaRPr lang="en-US"/>
          </a:p>
        </p:txBody>
      </p:sp>
    </p:spTree>
    <p:extLst>
      <p:ext uri="{BB962C8B-B14F-4D97-AF65-F5344CB8AC3E}">
        <p14:creationId xmlns:p14="http://schemas.microsoft.com/office/powerpoint/2010/main" xmlns="" val="3248575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AD2C1F24-E0A1-45A7-8EF5-92CD9799341C}"/>
              </a:ext>
            </a:extLst>
          </p:cNvPr>
          <p:cNvSpPr>
            <a:spLocks noGrp="1"/>
          </p:cNvSpPr>
          <p:nvPr>
            <p:ph type="dt" sz="half" idx="10"/>
          </p:nvPr>
        </p:nvSpPr>
        <p:spPr/>
        <p:txBody>
          <a:bodyPr/>
          <a:lstStyle/>
          <a:p>
            <a:fld id="{2F3E8B1C-86EF-43CF-8304-249481088644}" type="datetimeFigureOut">
              <a:rPr lang="en-US" smtClean="0"/>
              <a:pPr/>
              <a:t>8/2/2022</a:t>
            </a:fld>
            <a:endParaRPr lang="en-US"/>
          </a:p>
        </p:txBody>
      </p:sp>
      <p:sp>
        <p:nvSpPr>
          <p:cNvPr id="3" name="Footer Placeholder 2">
            <a:extLst>
              <a:ext uri="{FF2B5EF4-FFF2-40B4-BE49-F238E27FC236}">
                <a16:creationId xmlns:a16="http://schemas.microsoft.com/office/drawing/2014/main" xmlns="" id="{3E021C19-210E-46B0-9036-5D8AECC926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1A880FEF-487E-44DF-8615-DF2210419602}"/>
              </a:ext>
            </a:extLst>
          </p:cNvPr>
          <p:cNvSpPr>
            <a:spLocks noGrp="1"/>
          </p:cNvSpPr>
          <p:nvPr>
            <p:ph type="sldNum" sz="quarter" idx="12"/>
          </p:nvPr>
        </p:nvSpPr>
        <p:spPr/>
        <p:txBody>
          <a:bodyPr/>
          <a:lstStyle/>
          <a:p>
            <a:fld id="{C3DB2ADC-AF19-4574-8C10-79B5B04FCA27}" type="slidenum">
              <a:rPr lang="en-US" smtClean="0"/>
              <a:pPr/>
              <a:t>‹#›</a:t>
            </a:fld>
            <a:endParaRPr lang="en-US"/>
          </a:p>
        </p:txBody>
      </p:sp>
    </p:spTree>
    <p:extLst>
      <p:ext uri="{BB962C8B-B14F-4D97-AF65-F5344CB8AC3E}">
        <p14:creationId xmlns:p14="http://schemas.microsoft.com/office/powerpoint/2010/main" xmlns="" val="1211160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xmlns=""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xmlns=""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xmlns="" id="{0B58D2EA-2191-4216-B64D-067BDFE12375}"/>
              </a:ext>
            </a:extLst>
          </p:cNvPr>
          <p:cNvSpPr>
            <a:spLocks noGrp="1"/>
          </p:cNvSpPr>
          <p:nvPr>
            <p:ph type="dt" sz="half" idx="10"/>
          </p:nvPr>
        </p:nvSpPr>
        <p:spPr/>
        <p:txBody>
          <a:bodyPr/>
          <a:lstStyle/>
          <a:p>
            <a:fld id="{2F3E8B1C-86EF-43CF-8304-249481088644}" type="datetimeFigureOut">
              <a:rPr lang="en-US" smtClean="0"/>
              <a:pPr/>
              <a:t>8/2/2022</a:t>
            </a:fld>
            <a:endParaRPr lang="en-US"/>
          </a:p>
        </p:txBody>
      </p:sp>
      <p:sp>
        <p:nvSpPr>
          <p:cNvPr id="6" name="Footer Placeholder 5">
            <a:extLst>
              <a:ext uri="{FF2B5EF4-FFF2-40B4-BE49-F238E27FC236}">
                <a16:creationId xmlns:a16="http://schemas.microsoft.com/office/drawing/2014/main" xmlns="" id="{78042128-DAB4-481C-BEE6-3523E8E88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AE50E382-C500-4A4C-A7C6-43860383AB91}"/>
              </a:ext>
            </a:extLst>
          </p:cNvPr>
          <p:cNvSpPr>
            <a:spLocks noGrp="1"/>
          </p:cNvSpPr>
          <p:nvPr>
            <p:ph type="sldNum" sz="quarter" idx="12"/>
          </p:nvPr>
        </p:nvSpPr>
        <p:spPr/>
        <p:txBody>
          <a:bodyPr/>
          <a:lstStyle/>
          <a:p>
            <a:fld id="{C3DB2ADC-AF19-4574-8C10-79B5B04FCA27}" type="slidenum">
              <a:rPr lang="en-US" smtClean="0"/>
              <a:pPr/>
              <a:t>‹#›</a:t>
            </a:fld>
            <a:endParaRPr lang="en-US"/>
          </a:p>
        </p:txBody>
      </p:sp>
    </p:spTree>
    <p:extLst>
      <p:ext uri="{BB962C8B-B14F-4D97-AF65-F5344CB8AC3E}">
        <p14:creationId xmlns:p14="http://schemas.microsoft.com/office/powerpoint/2010/main" xmlns="" val="1098334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xmlns=""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xmlns=""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xmlns="" id="{F0C38EAB-AD63-415C-B263-BA1D8FBE3CB0}"/>
              </a:ext>
            </a:extLst>
          </p:cNvPr>
          <p:cNvSpPr>
            <a:spLocks noGrp="1"/>
          </p:cNvSpPr>
          <p:nvPr>
            <p:ph type="dt" sz="half" idx="10"/>
          </p:nvPr>
        </p:nvSpPr>
        <p:spPr/>
        <p:txBody>
          <a:bodyPr/>
          <a:lstStyle/>
          <a:p>
            <a:fld id="{2F3E8B1C-86EF-43CF-8304-249481088644}" type="datetimeFigureOut">
              <a:rPr lang="en-US" smtClean="0"/>
              <a:pPr/>
              <a:t>8/2/2022</a:t>
            </a:fld>
            <a:endParaRPr lang="en-US"/>
          </a:p>
        </p:txBody>
      </p:sp>
      <p:sp>
        <p:nvSpPr>
          <p:cNvPr id="6" name="Footer Placeholder 5">
            <a:extLst>
              <a:ext uri="{FF2B5EF4-FFF2-40B4-BE49-F238E27FC236}">
                <a16:creationId xmlns:a16="http://schemas.microsoft.com/office/drawing/2014/main" xmlns="" id="{422E5541-B6DE-45E8-BCFE-0DFC4F574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DBB78D45-289B-46AF-8CB9-E6150BEA17ED}"/>
              </a:ext>
            </a:extLst>
          </p:cNvPr>
          <p:cNvSpPr>
            <a:spLocks noGrp="1"/>
          </p:cNvSpPr>
          <p:nvPr>
            <p:ph type="sldNum" sz="quarter" idx="12"/>
          </p:nvPr>
        </p:nvSpPr>
        <p:spPr/>
        <p:txBody>
          <a:bodyPr/>
          <a:lstStyle/>
          <a:p>
            <a:fld id="{C3DB2ADC-AF19-4574-8C10-79B5B04FCA27}" type="slidenum">
              <a:rPr lang="en-US" smtClean="0"/>
              <a:pPr/>
              <a:t>‹#›</a:t>
            </a:fld>
            <a:endParaRPr lang="en-US"/>
          </a:p>
        </p:txBody>
      </p:sp>
    </p:spTree>
    <p:extLst>
      <p:ext uri="{BB962C8B-B14F-4D97-AF65-F5344CB8AC3E}">
        <p14:creationId xmlns:p14="http://schemas.microsoft.com/office/powerpoint/2010/main" xmlns="" val="42282573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xmlns=""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2F3E8B1C-86EF-43CF-8304-249481088644}" type="datetimeFigureOut">
              <a:rPr lang="en-US" smtClean="0"/>
              <a:pPr/>
              <a:t>8/2/2022</a:t>
            </a:fld>
            <a:endParaRPr lang="en-US" dirty="0"/>
          </a:p>
        </p:txBody>
      </p:sp>
      <p:sp>
        <p:nvSpPr>
          <p:cNvPr id="5" name="Footer Placeholder 4">
            <a:extLst>
              <a:ext uri="{FF2B5EF4-FFF2-40B4-BE49-F238E27FC236}">
                <a16:creationId xmlns:a16="http://schemas.microsoft.com/office/drawing/2014/main" xmlns=""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xmlns=""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a:t>
            </a:fld>
            <a:endParaRPr lang="en-US" dirty="0"/>
          </a:p>
        </p:txBody>
      </p:sp>
      <p:cxnSp>
        <p:nvCxnSpPr>
          <p:cNvPr id="7" name="Straight Connector 6">
            <a:extLst>
              <a:ext uri="{FF2B5EF4-FFF2-40B4-BE49-F238E27FC236}">
                <a16:creationId xmlns:a16="http://schemas.microsoft.com/office/drawing/2014/main" xmlns=""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00339399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88" r:id="rId5"/>
    <p:sldLayoutId id="2147483693" r:id="rId6"/>
    <p:sldLayoutId id="2147483689" r:id="rId7"/>
    <p:sldLayoutId id="2147483690" r:id="rId8"/>
    <p:sldLayoutId id="2147483691" r:id="rId9"/>
    <p:sldLayoutId id="2147483692" r:id="rId10"/>
    <p:sldLayoutId id="2147483694" r:id="rId11"/>
  </p:sldLayoutIdLst>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diagramData" Target="../diagrams/data1.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slideLayout" Target="../slideLayouts/slideLayout6.xml"/><Relationship Id="rId1" Type="http://schemas.openxmlformats.org/officeDocument/2006/relationships/video" Target="NULL" TargetMode="Externa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data.ct.gov/Business/Insurance-Company-Complaints-Resolutions-Status-an/t64r-mt64"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hyperlink" Target="https://www.researchgate.net/profile/BattaMahesh/publication/344717762_Machine_Learning_Algorithms_-A_Review/links/5f8b2365299bf1b53e2d243a/Machine-Learning-Algorithms-A-Review.pdf?eid=5082902844932096"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hyperlink" Target="https://www.researchgate.net/profile/J-E-T-Akinsola/publication/318338750_Supervised_Machine_Learning_Algorithms_Classification_and_Comparison/links/596481dd0f7e9b819497e265/Supervised-Machine-Learning-Algorithms-Classification-and-Comparison.pdf" TargetMode="External"/><Relationship Id="rId5" Type="http://schemas.openxmlformats.org/officeDocument/2006/relationships/hyperlink" Target="https://books.google.co.in/books?hl=en&amp;lr=&amp;id=_-ZDDwAAQBAJ&amp;oi=fnd&amp;pg=PP1&amp;dq=machine+learning+algorithms+&amp;ots=epiHB2BE7F&amp;sig=UB8IhCVnH3kh4OJqu077k4luyy8&amp;redir_esc=y" TargetMode="External"/><Relationship Id="rId4" Type="http://schemas.openxmlformats.org/officeDocument/2006/relationships/hyperlink" Target="https://www.taylorfrancis.com/books/mono/10.1201/9781315371658/machine-learning-mohssen-mohammed-muhammad-badruddin-khan-eihab-bashier-mohammed-bashier"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microsoft.com/office/2007/relationships/diagramDrawing" Target="../diagrams/drawing3.xml"/><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9" name="Rectangle 98">
            <a:extLst>
              <a:ext uri="{FF2B5EF4-FFF2-40B4-BE49-F238E27FC236}">
                <a16:creationId xmlns:a16="http://schemas.microsoft.com/office/drawing/2014/main" xmlns="" id="{33E93247-6229-44AB-A550-739E971E690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3" descr="Triangular abstract background">
            <a:extLst>
              <a:ext uri="{FF2B5EF4-FFF2-40B4-BE49-F238E27FC236}">
                <a16:creationId xmlns:a16="http://schemas.microsoft.com/office/drawing/2014/main" xmlns="" id="{B99BBFCC-4D06-43D5-8EE0-15EE4C51BCDD}"/>
              </a:ext>
            </a:extLst>
          </p:cNvPr>
          <p:cNvPicPr>
            <a:picLocks noChangeAspect="1"/>
          </p:cNvPicPr>
          <p:nvPr/>
        </p:nvPicPr>
        <p:blipFill>
          <a:blip r:embed="rId2"/>
          <a:stretch>
            <a:fillRect/>
          </a:stretch>
        </p:blipFill>
        <p:spPr>
          <a:xfrm>
            <a:off x="7971" y="127956"/>
            <a:ext cx="12191980" cy="6648201"/>
          </a:xfrm>
          <a:prstGeom prst="rect">
            <a:avLst/>
          </a:prstGeom>
        </p:spPr>
      </p:pic>
      <p:sp>
        <p:nvSpPr>
          <p:cNvPr id="101" name="Rectangle 100">
            <a:extLst>
              <a:ext uri="{FF2B5EF4-FFF2-40B4-BE49-F238E27FC236}">
                <a16:creationId xmlns:a16="http://schemas.microsoft.com/office/drawing/2014/main" xmlns="" id="{6BB6B482-ACCA-4938-8AEA-49D525C172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xmlns="" id="{D0FA62BC-5FAC-4AB9-BE01-5413EF7637C7}"/>
              </a:ext>
            </a:extLst>
          </p:cNvPr>
          <p:cNvSpPr>
            <a:spLocks noGrp="1"/>
          </p:cNvSpPr>
          <p:nvPr>
            <p:ph type="subTitle" idx="1"/>
          </p:nvPr>
        </p:nvSpPr>
        <p:spPr>
          <a:xfrm>
            <a:off x="518345" y="1143003"/>
            <a:ext cx="10887592" cy="5426762"/>
          </a:xfrm>
        </p:spPr>
        <p:txBody>
          <a:bodyPr vert="horz" lIns="91440" tIns="45720" rIns="91440" bIns="45720" rtlCol="0" anchor="t">
            <a:noAutofit/>
          </a:bodyPr>
          <a:lstStyle/>
          <a:p>
            <a:pPr algn="ctr"/>
            <a:r>
              <a:rPr lang="en-US" sz="1600" b="1" dirty="0">
                <a:solidFill>
                  <a:srgbClr val="FFFFFF"/>
                </a:solidFill>
                <a:latin typeface="Calibri "/>
              </a:rPr>
              <a:t/>
            </a:r>
            <a:br>
              <a:rPr lang="en-US" sz="1600" b="1" dirty="0">
                <a:solidFill>
                  <a:srgbClr val="FFFFFF"/>
                </a:solidFill>
                <a:latin typeface="Calibri "/>
              </a:rPr>
            </a:br>
            <a:r>
              <a:rPr lang="en-IN" sz="3600" b="1" dirty="0" smtClean="0">
                <a:solidFill>
                  <a:schemeClr val="bg1"/>
                </a:solidFill>
              </a:rPr>
              <a:t>Insurance company </a:t>
            </a:r>
            <a:r>
              <a:rPr lang="en-IN" sz="3600" b="1" dirty="0" smtClean="0">
                <a:solidFill>
                  <a:schemeClr val="bg1"/>
                </a:solidFill>
              </a:rPr>
              <a:t>Complaints, Resolutions , Status       and </a:t>
            </a:r>
            <a:r>
              <a:rPr lang="en-IN" sz="3600" b="1" dirty="0" smtClean="0">
                <a:solidFill>
                  <a:schemeClr val="bg1"/>
                </a:solidFill>
              </a:rPr>
              <a:t>Recoveries</a:t>
            </a:r>
            <a:r>
              <a:rPr lang="en-IN" sz="3600" b="1" dirty="0" smtClean="0"/>
              <a:t> </a:t>
            </a:r>
            <a:endParaRPr lang="en-IN" sz="3600" dirty="0" smtClean="0"/>
          </a:p>
          <a:p>
            <a:pPr algn="r"/>
            <a:r>
              <a:rPr lang="en-IN" sz="3600" dirty="0" smtClean="0"/>
              <a:t/>
            </a:r>
            <a:br>
              <a:rPr lang="en-IN" sz="3600" dirty="0" smtClean="0"/>
            </a:br>
            <a:r>
              <a:rPr lang="en-US" sz="1600" b="1" dirty="0">
                <a:solidFill>
                  <a:srgbClr val="FFFFFF"/>
                </a:solidFill>
                <a:latin typeface="Calibri "/>
              </a:rPr>
              <a:t/>
            </a:r>
            <a:br>
              <a:rPr lang="en-US" sz="1600" b="1" dirty="0">
                <a:solidFill>
                  <a:srgbClr val="FFFFFF"/>
                </a:solidFill>
                <a:latin typeface="Calibri "/>
              </a:rPr>
            </a:br>
            <a:r>
              <a:rPr lang="en-US" sz="1600" b="1" dirty="0">
                <a:solidFill>
                  <a:srgbClr val="FFFFFF"/>
                </a:solidFill>
                <a:latin typeface="Calibri "/>
              </a:rPr>
              <a:t/>
            </a:r>
            <a:br>
              <a:rPr lang="en-US" sz="1600" b="1" dirty="0">
                <a:solidFill>
                  <a:srgbClr val="FFFFFF"/>
                </a:solidFill>
                <a:latin typeface="Calibri "/>
              </a:rPr>
            </a:br>
            <a:r>
              <a:rPr lang="en-US" sz="1800" dirty="0">
                <a:solidFill>
                  <a:srgbClr val="FFFFFF"/>
                </a:solidFill>
                <a:latin typeface="Calibri "/>
                <a:cs typeface="Calibri" panose="020F0502020204030204" pitchFamily="34" charset="0"/>
              </a:rPr>
              <a:t>Under The Guidance: </a:t>
            </a:r>
            <a:br>
              <a:rPr lang="en-US" sz="1800" dirty="0">
                <a:solidFill>
                  <a:srgbClr val="FFFFFF"/>
                </a:solidFill>
                <a:latin typeface="Calibri "/>
                <a:cs typeface="Calibri" panose="020F0502020204030204" pitchFamily="34" charset="0"/>
              </a:rPr>
            </a:br>
            <a:r>
              <a:rPr lang="en-US" sz="1800" dirty="0">
                <a:solidFill>
                  <a:srgbClr val="FFFFFF"/>
                </a:solidFill>
                <a:latin typeface="Calibri "/>
                <a:cs typeface="Calibri" panose="020F0502020204030204" pitchFamily="34" charset="0"/>
              </a:rPr>
              <a:t/>
            </a:r>
            <a:br>
              <a:rPr lang="en-US" sz="1800" dirty="0">
                <a:solidFill>
                  <a:srgbClr val="FFFFFF"/>
                </a:solidFill>
                <a:latin typeface="Calibri "/>
                <a:cs typeface="Calibri" panose="020F0502020204030204" pitchFamily="34" charset="0"/>
              </a:rPr>
            </a:br>
            <a:r>
              <a:rPr lang="en-US" sz="1800" b="1" dirty="0">
                <a:solidFill>
                  <a:srgbClr val="FFFFFF"/>
                </a:solidFill>
                <a:latin typeface="Calibri "/>
                <a:cs typeface="Calibri" panose="020F0502020204030204" pitchFamily="34" charset="0"/>
              </a:rPr>
              <a:t>Prof. </a:t>
            </a:r>
            <a:r>
              <a:rPr lang="en-US" sz="1800" b="1" dirty="0" err="1">
                <a:solidFill>
                  <a:srgbClr val="FFFFFF"/>
                </a:solidFill>
                <a:latin typeface="Calibri "/>
                <a:cs typeface="Calibri" panose="020F0502020204030204" pitchFamily="34" charset="0"/>
              </a:rPr>
              <a:t>Chaojie</a:t>
            </a:r>
            <a:r>
              <a:rPr lang="en-US" sz="1800" b="1" dirty="0">
                <a:solidFill>
                  <a:srgbClr val="FFFFFF"/>
                </a:solidFill>
                <a:latin typeface="Calibri "/>
                <a:cs typeface="Calibri" panose="020F0502020204030204" pitchFamily="34" charset="0"/>
              </a:rPr>
              <a:t> </a:t>
            </a:r>
            <a:r>
              <a:rPr lang="en-US" sz="1800" b="1" dirty="0" err="1" smtClean="0">
                <a:solidFill>
                  <a:srgbClr val="FFFFFF"/>
                </a:solidFill>
                <a:latin typeface="Calibri "/>
                <a:cs typeface="Calibri" panose="020F0502020204030204" pitchFamily="34" charset="0"/>
              </a:rPr>
              <a:t>wang</a:t>
            </a:r>
            <a:endParaRPr lang="en-US" sz="1800" b="1" dirty="0">
              <a:solidFill>
                <a:srgbClr val="FFFFFF"/>
              </a:solidFill>
              <a:latin typeface="Calibri "/>
              <a:cs typeface="Calibri" panose="020F0502020204030204" pitchFamily="34" charset="0"/>
            </a:endParaRPr>
          </a:p>
          <a:p>
            <a:pPr algn="r"/>
            <a:endParaRPr lang="en-US" sz="1800" b="1" dirty="0" smtClean="0">
              <a:solidFill>
                <a:srgbClr val="FFFFFF"/>
              </a:solidFill>
              <a:latin typeface="Calibri "/>
              <a:cs typeface="Calibri" panose="020F0502020204030204" pitchFamily="34" charset="0"/>
            </a:endParaRPr>
          </a:p>
          <a:p>
            <a:pPr algn="r"/>
            <a:r>
              <a:rPr lang="en-US" sz="1800" dirty="0" smtClean="0">
                <a:solidFill>
                  <a:srgbClr val="FFFFFF"/>
                </a:solidFill>
                <a:latin typeface="Calibri "/>
                <a:cs typeface="Calibri" panose="020F0502020204030204" pitchFamily="34" charset="0"/>
              </a:rPr>
              <a:t>Project by:-</a:t>
            </a:r>
            <a:endParaRPr lang="en-US" sz="1800" dirty="0">
              <a:solidFill>
                <a:srgbClr val="FFFFFF"/>
              </a:solidFill>
              <a:latin typeface="Calibri "/>
            </a:endParaRPr>
          </a:p>
          <a:p>
            <a:pPr algn="r">
              <a:lnSpc>
                <a:spcPct val="110000"/>
              </a:lnSpc>
            </a:pPr>
            <a:r>
              <a:rPr lang="en-US" sz="1800" dirty="0" err="1" smtClean="0">
                <a:solidFill>
                  <a:srgbClr val="FFFFFF"/>
                </a:solidFill>
                <a:latin typeface="Calibri "/>
                <a:cs typeface="Calibri" panose="020F0502020204030204" pitchFamily="34" charset="0"/>
              </a:rPr>
              <a:t>Vandana</a:t>
            </a:r>
            <a:r>
              <a:rPr lang="en-US" sz="1800" dirty="0" smtClean="0">
                <a:solidFill>
                  <a:srgbClr val="FFFFFF"/>
                </a:solidFill>
                <a:latin typeface="Calibri "/>
                <a:cs typeface="Calibri" panose="020F0502020204030204" pitchFamily="34" charset="0"/>
              </a:rPr>
              <a:t> </a:t>
            </a:r>
            <a:r>
              <a:rPr lang="en-US" sz="1800" dirty="0" err="1" smtClean="0">
                <a:solidFill>
                  <a:srgbClr val="FFFFFF"/>
                </a:solidFill>
                <a:latin typeface="Calibri "/>
                <a:cs typeface="Calibri" panose="020F0502020204030204" pitchFamily="34" charset="0"/>
              </a:rPr>
              <a:t>Buduru</a:t>
            </a:r>
            <a:r>
              <a:rPr lang="en-US" sz="1800" dirty="0">
                <a:solidFill>
                  <a:srgbClr val="FFFFFF"/>
                </a:solidFill>
                <a:latin typeface="Calibri "/>
                <a:cs typeface="Calibri" panose="020F0502020204030204" pitchFamily="34" charset="0"/>
              </a:rPr>
              <a:t/>
            </a:r>
            <a:br>
              <a:rPr lang="en-US" sz="1800" dirty="0">
                <a:solidFill>
                  <a:srgbClr val="FFFFFF"/>
                </a:solidFill>
                <a:latin typeface="Calibri "/>
                <a:cs typeface="Calibri" panose="020F0502020204030204" pitchFamily="34" charset="0"/>
              </a:rPr>
            </a:br>
            <a:endParaRPr lang="en-US" sz="1800" dirty="0">
              <a:solidFill>
                <a:srgbClr val="FFFFFF"/>
              </a:solidFill>
              <a:latin typeface="Calibri "/>
            </a:endParaRPr>
          </a:p>
        </p:txBody>
      </p:sp>
      <p:cxnSp>
        <p:nvCxnSpPr>
          <p:cNvPr id="103" name="Straight Connector 102">
            <a:extLst>
              <a:ext uri="{FF2B5EF4-FFF2-40B4-BE49-F238E27FC236}">
                <a16:creationId xmlns:a16="http://schemas.microsoft.com/office/drawing/2014/main" xmlns="" id="{EE2E603F-4A95-4FE8-BB06-211DFD75DBE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98652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400"/>
                                        <p:tgtEl>
                                          <p:spTgt spid="3">
                                            <p:txEl>
                                              <p:pRg st="1" end="1"/>
                                            </p:txEl>
                                          </p:spTgt>
                                        </p:tgtEl>
                                      </p:cBhvr>
                                    </p:animEffect>
                                  </p:childTnLst>
                                </p:cTn>
                              </p:par>
                              <p:par>
                                <p:cTn id="11" presetID="10" presetClass="entr" presetSubtype="0" fill="hold" grpId="0" nodeType="withEffect">
                                  <p:stCondLst>
                                    <p:cond delay="2000"/>
                                  </p:stCondLst>
                                  <p:iterate type="lt">
                                    <p:tmPct val="10000"/>
                                  </p:iterate>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400"/>
                                        <p:tgtEl>
                                          <p:spTgt spid="3">
                                            <p:txEl>
                                              <p:pRg st="3" end="3"/>
                                            </p:txEl>
                                          </p:spTgt>
                                        </p:tgtEl>
                                      </p:cBhvr>
                                    </p:animEffect>
                                  </p:childTnLst>
                                </p:cTn>
                              </p:par>
                              <p:par>
                                <p:cTn id="14" presetID="10" presetClass="entr" presetSubtype="0" fill="hold" grpId="0" nodeType="withEffect">
                                  <p:stCondLst>
                                    <p:cond delay="2000"/>
                                  </p:stCondLst>
                                  <p:iterate type="lt">
                                    <p:tmPct val="10000"/>
                                  </p:iterate>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4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6" name="Straight Connector 45">
            <a:extLst>
              <a:ext uri="{FF2B5EF4-FFF2-40B4-BE49-F238E27FC236}">
                <a16:creationId xmlns:a16="http://schemas.microsoft.com/office/drawing/2014/main" xmlns="" id="{F64F9B95-9045-48D2-B9F3-2927E98F54A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xmlns="" id="{085AA86F-6A4D-4BCB-A045-D992CDC2959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50" name="Rectangle 49">
            <a:extLst>
              <a:ext uri="{FF2B5EF4-FFF2-40B4-BE49-F238E27FC236}">
                <a16:creationId xmlns:a16="http://schemas.microsoft.com/office/drawing/2014/main" xmlns="" id="{E49D7415-2F11-44C2-B6AA-13A25B6814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xmlns="" id="{5FF09D12-589A-4798-AC4D-050B5A1C0B34}"/>
              </a:ext>
            </a:extLst>
          </p:cNvPr>
          <p:cNvSpPr>
            <a:spLocks noGrp="1"/>
          </p:cNvSpPr>
          <p:nvPr>
            <p:ph type="title"/>
          </p:nvPr>
        </p:nvSpPr>
        <p:spPr>
          <a:xfrm>
            <a:off x="695325" y="907037"/>
            <a:ext cx="10036843" cy="1066142"/>
          </a:xfrm>
        </p:spPr>
        <p:txBody>
          <a:bodyPr vert="horz" lIns="91440" tIns="45720" rIns="91440" bIns="45720" rtlCol="0" anchor="t">
            <a:normAutofit/>
          </a:bodyPr>
          <a:lstStyle/>
          <a:p>
            <a:r>
              <a:rPr lang="en-US" sz="2000" b="1" dirty="0">
                <a:latin typeface="Calibri" panose="020F0502020204030204" pitchFamily="34" charset="0"/>
                <a:cs typeface="Calibri" panose="020F0502020204030204" pitchFamily="34" charset="0"/>
              </a:rPr>
              <a:t>3</a:t>
            </a:r>
            <a:r>
              <a:rPr lang="en-US" sz="2000" kern="1200" cap="all" spc="30" baseline="0" dirty="0" smtClean="0">
                <a:solidFill>
                  <a:schemeClr val="tx1"/>
                </a:solidFill>
                <a:latin typeface="Calibri" panose="020F0502020204030204" pitchFamily="34" charset="0"/>
                <a:cs typeface="Calibri" panose="020F0502020204030204" pitchFamily="34" charset="0"/>
              </a:rPr>
              <a:t>. </a:t>
            </a:r>
            <a:r>
              <a:rPr lang="en-IN" sz="2000" b="1" dirty="0" smtClean="0"/>
              <a:t>Displaying Complaints filed by Resolved </a:t>
            </a:r>
            <a:r>
              <a:rPr lang="en-IN" sz="2000" b="1" dirty="0" smtClean="0"/>
              <a:t>Year</a:t>
            </a:r>
            <a:r>
              <a:rPr lang="en-US" sz="2000" b="1" i="0" kern="1200" cap="all" spc="30" baseline="0" dirty="0" smtClean="0">
                <a:solidFill>
                  <a:schemeClr val="tx1"/>
                </a:solidFill>
                <a:effectLst/>
                <a:latin typeface="Calibri" panose="020F0502020204030204" pitchFamily="34" charset="0"/>
                <a:cs typeface="Calibri" panose="020F0502020204030204" pitchFamily="34" charset="0"/>
              </a:rPr>
              <a:t>:</a:t>
            </a:r>
            <a:endParaRPr lang="en-US" sz="2000" kern="1200" cap="all" spc="30" baseline="0" dirty="0">
              <a:solidFill>
                <a:schemeClr val="tx1"/>
              </a:solidFill>
              <a:latin typeface="Calibri" panose="020F0502020204030204" pitchFamily="34" charset="0"/>
              <a:cs typeface="Calibri" panose="020F0502020204030204" pitchFamily="34" charset="0"/>
            </a:endParaRPr>
          </a:p>
        </p:txBody>
      </p:sp>
      <p:cxnSp>
        <p:nvCxnSpPr>
          <p:cNvPr id="52" name="Straight Connector 51">
            <a:extLst>
              <a:ext uri="{FF2B5EF4-FFF2-40B4-BE49-F238E27FC236}">
                <a16:creationId xmlns:a16="http://schemas.microsoft.com/office/drawing/2014/main" xmlns="" id="{D2E57F3D-33BE-4306-87E6-24576371951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35287"/>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xmlns="" id="{BDA95728-1E19-456A-AEE7-1590614CD020}"/>
              </a:ext>
            </a:extLst>
          </p:cNvPr>
          <p:cNvSpPr txBox="1"/>
          <p:nvPr/>
        </p:nvSpPr>
        <p:spPr>
          <a:xfrm>
            <a:off x="944545" y="5275384"/>
            <a:ext cx="9435402" cy="1582615"/>
          </a:xfrm>
          <a:prstGeom prst="rect">
            <a:avLst/>
          </a:prstGeom>
        </p:spPr>
        <p:txBody>
          <a:bodyPr vert="horz" lIns="91440" tIns="45720" rIns="91440" bIns="45720" rtlCol="0">
            <a:normAutofit/>
          </a:bodyPr>
          <a:lstStyle/>
          <a:p>
            <a:pPr indent="-228600">
              <a:lnSpc>
                <a:spcPct val="120000"/>
              </a:lnSpc>
              <a:spcAft>
                <a:spcPts val="600"/>
              </a:spcAft>
              <a:buFont typeface="Arial" panose="020B0604020202020204" pitchFamily="34" charset="0"/>
              <a:buChar char="•"/>
            </a:pPr>
            <a:r>
              <a:rPr lang="en-IN" dirty="0" smtClean="0"/>
              <a:t>2018, 2021 are the years with most consumer complaints settled/resolved.</a:t>
            </a:r>
            <a:endParaRPr lang="en-US" dirty="0">
              <a:latin typeface="Calibri" panose="020F0502020204030204" pitchFamily="34" charset="0"/>
              <a:cs typeface="Calibri" panose="020F0502020204030204" pitchFamily="34" charset="0"/>
            </a:endParaRPr>
          </a:p>
        </p:txBody>
      </p:sp>
      <p:pic>
        <p:nvPicPr>
          <p:cNvPr id="38913" name="Picture 1"/>
          <p:cNvPicPr>
            <a:picLocks noChangeAspect="1" noChangeArrowheads="1"/>
          </p:cNvPicPr>
          <p:nvPr/>
        </p:nvPicPr>
        <p:blipFill>
          <a:blip r:embed="rId2"/>
          <a:srcRect/>
          <a:stretch>
            <a:fillRect/>
          </a:stretch>
        </p:blipFill>
        <p:spPr bwMode="auto">
          <a:xfrm>
            <a:off x="951958" y="1839369"/>
            <a:ext cx="10325100" cy="3228975"/>
          </a:xfrm>
          <a:prstGeom prst="rect">
            <a:avLst/>
          </a:prstGeom>
          <a:noFill/>
          <a:ln w="9525">
            <a:noFill/>
            <a:miter lim="800000"/>
            <a:headEnd/>
            <a:tailEnd/>
          </a:ln>
          <a:effectLst/>
        </p:spPr>
      </p:pic>
    </p:spTree>
    <p:extLst>
      <p:ext uri="{BB962C8B-B14F-4D97-AF65-F5344CB8AC3E}">
        <p14:creationId xmlns:p14="http://schemas.microsoft.com/office/powerpoint/2010/main" xmlns="" val="1356810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xmlns="" id="{F64F9B95-9045-48D2-B9F3-2927E98F54A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085AA86F-6A4D-4BCB-A045-D992CDC2959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xmlns="" id="{660EB578-C970-4186-B93C-45851BBC6E3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6E9D7054-18CB-0291-4A58-BB9877D17BB4}"/>
              </a:ext>
            </a:extLst>
          </p:cNvPr>
          <p:cNvPicPr>
            <a:picLocks noChangeAspect="1"/>
          </p:cNvPicPr>
          <p:nvPr/>
        </p:nvPicPr>
        <p:blipFill rotWithShape="1">
          <a:blip r:embed="rId2"/>
          <a:srcRect l="19073" r="41032" b="1"/>
          <a:stretch/>
        </p:blipFill>
        <p:spPr>
          <a:xfrm>
            <a:off x="8037095" y="1203158"/>
            <a:ext cx="4004109" cy="4321743"/>
          </a:xfrm>
          <a:prstGeom prst="rect">
            <a:avLst/>
          </a:prstGeom>
        </p:spPr>
      </p:pic>
      <p:sp>
        <p:nvSpPr>
          <p:cNvPr id="7" name="TextBox 6">
            <a:extLst>
              <a:ext uri="{FF2B5EF4-FFF2-40B4-BE49-F238E27FC236}">
                <a16:creationId xmlns:a16="http://schemas.microsoft.com/office/drawing/2014/main" xmlns="" id="{AAC248A4-16F8-42CB-92C8-66433EF8BACA}"/>
              </a:ext>
            </a:extLst>
          </p:cNvPr>
          <p:cNvSpPr txBox="1"/>
          <p:nvPr/>
        </p:nvSpPr>
        <p:spPr>
          <a:xfrm>
            <a:off x="428324" y="856649"/>
            <a:ext cx="10573351" cy="5215046"/>
          </a:xfrm>
          <a:prstGeom prst="rect">
            <a:avLst/>
          </a:prstGeom>
        </p:spPr>
        <p:txBody>
          <a:bodyPr vert="horz" lIns="91440" tIns="45720" rIns="91440" bIns="45720" rtlCol="0">
            <a:normAutofit/>
          </a:bodyPr>
          <a:lstStyle/>
          <a:p>
            <a:r>
              <a:rPr lang="en-US" sz="2000" b="1" i="0" dirty="0">
                <a:effectLst/>
                <a:latin typeface="Calibri" panose="020F0502020204030204" pitchFamily="34" charset="0"/>
                <a:cs typeface="Calibri" panose="020F0502020204030204" pitchFamily="34" charset="0"/>
              </a:rPr>
              <a:t>4</a:t>
            </a:r>
            <a:r>
              <a:rPr lang="en-US" sz="2000" b="1" i="0" dirty="0" smtClean="0">
                <a:effectLst/>
                <a:latin typeface="Calibri" panose="020F0502020204030204" pitchFamily="34" charset="0"/>
                <a:cs typeface="Calibri" panose="020F0502020204030204" pitchFamily="34" charset="0"/>
              </a:rPr>
              <a:t>.  </a:t>
            </a:r>
            <a:r>
              <a:rPr lang="en-IN" sz="2000" b="1" dirty="0" smtClean="0"/>
              <a:t>Displaying </a:t>
            </a:r>
            <a:r>
              <a:rPr lang="en-IN" sz="2000" b="1" dirty="0" smtClean="0"/>
              <a:t>Complaints filed by Resolved </a:t>
            </a:r>
            <a:r>
              <a:rPr lang="en-IN" sz="2000" b="1" dirty="0" smtClean="0"/>
              <a:t>Month:</a:t>
            </a:r>
            <a:endParaRPr lang="en-IN" sz="2000" b="1" dirty="0" smtClean="0"/>
          </a:p>
          <a:p>
            <a:r>
              <a:rPr lang="en-IN" sz="2400" dirty="0" smtClean="0"/>
              <a:t/>
            </a:r>
            <a:br>
              <a:rPr lang="en-IN" sz="2400" dirty="0" smtClean="0"/>
            </a:br>
            <a:r>
              <a:rPr lang="en-IN" sz="2400" dirty="0" smtClean="0"/>
              <a:t> </a:t>
            </a:r>
            <a:endParaRPr lang="en-US" sz="2400"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xmlns="" id="{C05BE7F1-39F6-405C-B71F-213EB6013DA7}"/>
              </a:ext>
            </a:extLst>
          </p:cNvPr>
          <p:cNvSpPr txBox="1"/>
          <p:nvPr/>
        </p:nvSpPr>
        <p:spPr>
          <a:xfrm>
            <a:off x="534204" y="4613521"/>
            <a:ext cx="7291135" cy="923330"/>
          </a:xfrm>
          <a:prstGeom prst="rect">
            <a:avLst/>
          </a:prstGeom>
          <a:noFill/>
        </p:spPr>
        <p:txBody>
          <a:bodyPr wrap="square">
            <a:spAutoFit/>
          </a:bodyPr>
          <a:lstStyle/>
          <a:p>
            <a:r>
              <a:rPr lang="en-IN" dirty="0" smtClean="0"/>
              <a:t>March, January are the months with most consumer complaints resolved.</a:t>
            </a:r>
          </a:p>
          <a:p>
            <a:r>
              <a:rPr lang="en-IN" dirty="0" smtClean="0"/>
              <a:t/>
            </a:r>
            <a:br>
              <a:rPr lang="en-IN" dirty="0" smtClean="0"/>
            </a:br>
            <a:endParaRPr lang="en-US" dirty="0">
              <a:latin typeface="Calibri" panose="020F0502020204030204" pitchFamily="34" charset="0"/>
              <a:cs typeface="Calibri" panose="020F0502020204030204" pitchFamily="34" charset="0"/>
            </a:endParaRPr>
          </a:p>
        </p:txBody>
      </p:sp>
      <p:pic>
        <p:nvPicPr>
          <p:cNvPr id="37889" name="Picture 1"/>
          <p:cNvPicPr>
            <a:picLocks noChangeAspect="1" noChangeArrowheads="1"/>
          </p:cNvPicPr>
          <p:nvPr/>
        </p:nvPicPr>
        <p:blipFill>
          <a:blip r:embed="rId3"/>
          <a:srcRect/>
          <a:stretch>
            <a:fillRect/>
          </a:stretch>
        </p:blipFill>
        <p:spPr bwMode="auto">
          <a:xfrm>
            <a:off x="385010" y="1652880"/>
            <a:ext cx="7666472" cy="2389729"/>
          </a:xfrm>
          <a:prstGeom prst="rect">
            <a:avLst/>
          </a:prstGeom>
          <a:noFill/>
          <a:ln w="9525">
            <a:noFill/>
            <a:miter lim="800000"/>
            <a:headEnd/>
            <a:tailEnd/>
          </a:ln>
          <a:effectLst/>
        </p:spPr>
      </p:pic>
    </p:spTree>
    <p:extLst>
      <p:ext uri="{BB962C8B-B14F-4D97-AF65-F5344CB8AC3E}">
        <p14:creationId xmlns:p14="http://schemas.microsoft.com/office/powerpoint/2010/main" xmlns="" val="1088785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xmlns="" id="{F64F9B95-9045-48D2-B9F3-2927E98F54A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xmlns="" id="{085AA86F-6A4D-4BCB-A045-D992CDC2959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41" name="Rectangle 40">
            <a:extLst>
              <a:ext uri="{FF2B5EF4-FFF2-40B4-BE49-F238E27FC236}">
                <a16:creationId xmlns:a16="http://schemas.microsoft.com/office/drawing/2014/main" xmlns="" id="{E49D7415-2F11-44C2-B6AA-13A25B6814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xmlns="" id="{9978ED48-AEDE-4924-B882-8FA547CFE297}"/>
              </a:ext>
            </a:extLst>
          </p:cNvPr>
          <p:cNvSpPr txBox="1"/>
          <p:nvPr/>
        </p:nvSpPr>
        <p:spPr>
          <a:xfrm>
            <a:off x="695325" y="607115"/>
            <a:ext cx="2364043" cy="5566857"/>
          </a:xfrm>
          <a:prstGeom prst="rect">
            <a:avLst/>
          </a:prstGeom>
        </p:spPr>
        <p:txBody>
          <a:bodyPr vert="horz" lIns="91440" tIns="45720" rIns="91440" bIns="45720" rtlCol="0" anchor="t">
            <a:normAutofit/>
          </a:bodyPr>
          <a:lstStyle/>
          <a:p>
            <a:r>
              <a:rPr lang="en-US" sz="2400" b="1" i="0" cap="all" spc="30" dirty="0">
                <a:effectLst/>
                <a:latin typeface="Calibri" panose="020F0502020204030204" pitchFamily="34" charset="0"/>
                <a:ea typeface="+mj-ea"/>
                <a:cs typeface="Calibri" panose="020F0502020204030204" pitchFamily="34" charset="0"/>
              </a:rPr>
              <a:t>5</a:t>
            </a:r>
            <a:r>
              <a:rPr lang="en-US" sz="2400" b="1" i="0" kern="1200" cap="all" spc="30" baseline="0" dirty="0" smtClean="0">
                <a:solidFill>
                  <a:schemeClr val="tx1"/>
                </a:solidFill>
                <a:effectLst/>
                <a:latin typeface="Calibri" panose="020F0502020204030204" pitchFamily="34" charset="0"/>
                <a:ea typeface="+mj-ea"/>
                <a:cs typeface="Calibri" panose="020F0502020204030204" pitchFamily="34" charset="0"/>
              </a:rPr>
              <a:t>. </a:t>
            </a:r>
            <a:r>
              <a:rPr lang="en-IN" sz="2400" b="1" dirty="0" smtClean="0"/>
              <a:t>Plotting the bar </a:t>
            </a:r>
            <a:r>
              <a:rPr lang="en-IN" sz="2400" b="1" dirty="0" smtClean="0"/>
              <a:t>graph for </a:t>
            </a:r>
            <a:r>
              <a:rPr lang="en-IN" sz="2400" b="1" dirty="0" smtClean="0"/>
              <a:t>Coverage Type </a:t>
            </a:r>
            <a:r>
              <a:rPr lang="en-IN" sz="2400" b="1" dirty="0" smtClean="0"/>
              <a:t>and its </a:t>
            </a:r>
            <a:r>
              <a:rPr lang="en-IN" sz="2400" b="1" dirty="0" smtClean="0"/>
              <a:t>individual </a:t>
            </a:r>
            <a:r>
              <a:rPr lang="en-IN" sz="2400" b="1" dirty="0" smtClean="0"/>
              <a:t>counts:</a:t>
            </a:r>
            <a:endParaRPr lang="en-IN" sz="2400" b="1" dirty="0" smtClean="0"/>
          </a:p>
          <a:p>
            <a:r>
              <a:rPr lang="en-IN" sz="2400" dirty="0" smtClean="0"/>
              <a:t/>
            </a:r>
            <a:br>
              <a:rPr lang="en-IN" sz="2400" dirty="0" smtClean="0"/>
            </a:br>
            <a:endParaRPr lang="en-US" sz="2400" kern="1200" cap="all" spc="30" baseline="0" dirty="0">
              <a:solidFill>
                <a:schemeClr val="tx1"/>
              </a:solidFill>
              <a:latin typeface="Calibri" panose="020F0502020204030204" pitchFamily="34" charset="0"/>
              <a:ea typeface="+mj-ea"/>
              <a:cs typeface="Calibri" panose="020F0502020204030204" pitchFamily="34" charset="0"/>
            </a:endParaRPr>
          </a:p>
        </p:txBody>
      </p:sp>
      <p:cxnSp>
        <p:nvCxnSpPr>
          <p:cNvPr id="43" name="Straight Connector 42">
            <a:extLst>
              <a:ext uri="{FF2B5EF4-FFF2-40B4-BE49-F238E27FC236}">
                <a16:creationId xmlns:a16="http://schemas.microsoft.com/office/drawing/2014/main" xmlns="" id="{8E0104E4-99BC-494F-8342-F250828E574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V="1">
            <a:off x="3230209" y="723900"/>
            <a:ext cx="15948" cy="54500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xmlns="" id="{97C5F3AD-A678-490F-A88B-395B30117C08}"/>
              </a:ext>
            </a:extLst>
          </p:cNvPr>
          <p:cNvSpPr txBox="1"/>
          <p:nvPr/>
        </p:nvSpPr>
        <p:spPr>
          <a:xfrm>
            <a:off x="3993820" y="5406502"/>
            <a:ext cx="7700875" cy="888420"/>
          </a:xfrm>
          <a:prstGeom prst="rect">
            <a:avLst/>
          </a:prstGeom>
        </p:spPr>
        <p:txBody>
          <a:bodyPr vert="horz" lIns="91440" tIns="45720" rIns="91440" bIns="45720" rtlCol="0">
            <a:normAutofit fontScale="85000" lnSpcReduction="10000"/>
          </a:bodyPr>
          <a:lstStyle/>
          <a:p>
            <a:r>
              <a:rPr lang="en-IN" dirty="0" smtClean="0"/>
              <a:t>    Travel </a:t>
            </a:r>
            <a:r>
              <a:rPr lang="en-IN" dirty="0" smtClean="0"/>
              <a:t>Insurances and Home insurances are the most sought after insurance policies.</a:t>
            </a:r>
          </a:p>
          <a:p>
            <a:r>
              <a:rPr lang="en-IN" dirty="0" smtClean="0"/>
              <a:t/>
            </a:r>
            <a:br>
              <a:rPr lang="en-IN" dirty="0" smtClean="0"/>
            </a:br>
            <a:endParaRPr lang="en-US" dirty="0">
              <a:latin typeface="Calibri" panose="020F0502020204030204" pitchFamily="34" charset="0"/>
              <a:cs typeface="Calibri" panose="020F0502020204030204" pitchFamily="34" charset="0"/>
            </a:endParaRPr>
          </a:p>
        </p:txBody>
      </p:sp>
      <p:pic>
        <p:nvPicPr>
          <p:cNvPr id="36865" name="Picture 1"/>
          <p:cNvPicPr>
            <a:picLocks noChangeAspect="1" noChangeArrowheads="1"/>
          </p:cNvPicPr>
          <p:nvPr/>
        </p:nvPicPr>
        <p:blipFill>
          <a:blip r:embed="rId3"/>
          <a:srcRect/>
          <a:stretch>
            <a:fillRect/>
          </a:stretch>
        </p:blipFill>
        <p:spPr bwMode="auto">
          <a:xfrm>
            <a:off x="3264435" y="539015"/>
            <a:ext cx="8369300" cy="4220644"/>
          </a:xfrm>
          <a:prstGeom prst="rect">
            <a:avLst/>
          </a:prstGeom>
          <a:noFill/>
          <a:ln w="9525">
            <a:noFill/>
            <a:miter lim="800000"/>
            <a:headEnd/>
            <a:tailEnd/>
          </a:ln>
          <a:effectLst/>
        </p:spPr>
      </p:pic>
    </p:spTree>
    <p:extLst>
      <p:ext uri="{BB962C8B-B14F-4D97-AF65-F5344CB8AC3E}">
        <p14:creationId xmlns:p14="http://schemas.microsoft.com/office/powerpoint/2010/main" xmlns="" val="1320176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xmlns="" id="{F64F9B95-9045-48D2-B9F3-2927E98F54A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085AA86F-6A4D-4BCB-A045-D992CDC2959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xmlns="" id="{E49D7415-2F11-44C2-B6AA-13A25B6814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xmlns="" id="{7F1E95A2-E5F1-4C8A-92DC-CE369D193924}"/>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xmlns="" id="{67E103A9-B31C-4989-8199-764558D08DE9}"/>
              </a:ext>
            </a:extLst>
          </p:cNvPr>
          <p:cNvSpPr txBox="1"/>
          <p:nvPr/>
        </p:nvSpPr>
        <p:spPr>
          <a:xfrm>
            <a:off x="674388" y="1067525"/>
            <a:ext cx="10163658" cy="713149"/>
          </a:xfrm>
          <a:prstGeom prst="rect">
            <a:avLst/>
          </a:prstGeom>
        </p:spPr>
        <p:txBody>
          <a:bodyPr vert="horz" lIns="91440" tIns="45720" rIns="91440" bIns="45720" rtlCol="0">
            <a:normAutofit/>
          </a:bodyPr>
          <a:lstStyle/>
          <a:p>
            <a:r>
              <a:rPr lang="en-US" sz="2400" b="1" dirty="0">
                <a:latin typeface="Calibri" panose="020F0502020204030204" pitchFamily="34" charset="0"/>
                <a:cs typeface="Calibri" panose="020F0502020204030204" pitchFamily="34" charset="0"/>
              </a:rPr>
              <a:t>6</a:t>
            </a:r>
            <a:r>
              <a:rPr lang="en-US" sz="2400" b="1" dirty="0" smtClean="0">
                <a:latin typeface="Calibri" panose="020F0502020204030204" pitchFamily="34" charset="0"/>
                <a:cs typeface="Calibri" panose="020F0502020204030204" pitchFamily="34" charset="0"/>
              </a:rPr>
              <a:t>. </a:t>
            </a:r>
            <a:r>
              <a:rPr lang="en-IN" sz="2400" b="1" dirty="0" smtClean="0"/>
              <a:t>Plotting the bar </a:t>
            </a:r>
            <a:r>
              <a:rPr lang="en-IN" sz="2400" b="1" dirty="0" smtClean="0"/>
              <a:t>graph for </a:t>
            </a:r>
            <a:r>
              <a:rPr lang="en-IN" sz="2400" b="1" dirty="0" smtClean="0"/>
              <a:t>Disposition </a:t>
            </a:r>
            <a:r>
              <a:rPr lang="en-IN" sz="2400" b="1" dirty="0" smtClean="0"/>
              <a:t>Types : </a:t>
            </a:r>
            <a:endParaRPr lang="en-US" b="1" dirty="0">
              <a:latin typeface="Calibri" panose="020F0502020204030204" pitchFamily="34" charset="0"/>
              <a:cs typeface="Calibri" panose="020F0502020204030204" pitchFamily="34" charset="0"/>
            </a:endParaRPr>
          </a:p>
          <a:p>
            <a:pPr indent="-228600">
              <a:lnSpc>
                <a:spcPct val="120000"/>
              </a:lnSpc>
              <a:spcAft>
                <a:spcPts val="600"/>
              </a:spcAft>
              <a:buFont typeface="Arial" panose="020B0604020202020204" pitchFamily="34" charset="0"/>
              <a:buChar char="•"/>
            </a:pPr>
            <a:endParaRPr lang="en-US" b="1" dirty="0">
              <a:latin typeface="Calibri" panose="020F0502020204030204" pitchFamily="34" charset="0"/>
              <a:cs typeface="Calibri" panose="020F0502020204030204" pitchFamily="34" charset="0"/>
            </a:endParaRPr>
          </a:p>
        </p:txBody>
      </p:sp>
      <p:cxnSp>
        <p:nvCxnSpPr>
          <p:cNvPr id="21" name="Straight Connector 20">
            <a:extLst>
              <a:ext uri="{FF2B5EF4-FFF2-40B4-BE49-F238E27FC236}">
                <a16:creationId xmlns:a16="http://schemas.microsoft.com/office/drawing/2014/main" xmlns="" id="{AFCF674C-D208-4497-A189-02E8503DA8F3}"/>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xmlns="" id="{0DCE845F-7AA0-429C-AB68-BB101A198EAC}"/>
              </a:ext>
            </a:extLst>
          </p:cNvPr>
          <p:cNvSpPr txBox="1"/>
          <p:nvPr/>
        </p:nvSpPr>
        <p:spPr>
          <a:xfrm>
            <a:off x="1463039" y="5476776"/>
            <a:ext cx="9105500" cy="1200329"/>
          </a:xfrm>
          <a:prstGeom prst="rect">
            <a:avLst/>
          </a:prstGeom>
          <a:noFill/>
        </p:spPr>
        <p:txBody>
          <a:bodyPr wrap="square">
            <a:spAutoFit/>
          </a:bodyPr>
          <a:lstStyle/>
          <a:p>
            <a:r>
              <a:rPr lang="en-IN" dirty="0" smtClean="0"/>
              <a:t>We can see that the disposition type Company Position Substantiated has the highest values in the dataset</a:t>
            </a:r>
          </a:p>
          <a:p>
            <a:r>
              <a:rPr lang="en-IN" dirty="0" smtClean="0"/>
              <a:t/>
            </a:r>
            <a:br>
              <a:rPr lang="en-IN" dirty="0" smtClean="0"/>
            </a:br>
            <a:endParaRPr lang="en-US" b="0" i="0" dirty="0">
              <a:effectLst/>
              <a:latin typeface="Calibri" panose="020F0502020204030204" pitchFamily="34" charset="0"/>
              <a:cs typeface="Calibri" panose="020F0502020204030204" pitchFamily="34" charset="0"/>
            </a:endParaRPr>
          </a:p>
        </p:txBody>
      </p:sp>
      <p:pic>
        <p:nvPicPr>
          <p:cNvPr id="34818" name="Picture 2"/>
          <p:cNvPicPr>
            <a:picLocks noChangeAspect="1" noChangeArrowheads="1"/>
          </p:cNvPicPr>
          <p:nvPr/>
        </p:nvPicPr>
        <p:blipFill>
          <a:blip r:embed="rId2"/>
          <a:srcRect/>
          <a:stretch>
            <a:fillRect/>
          </a:stretch>
        </p:blipFill>
        <p:spPr bwMode="auto">
          <a:xfrm>
            <a:off x="1751798" y="1655546"/>
            <a:ext cx="7988968" cy="3878982"/>
          </a:xfrm>
          <a:prstGeom prst="rect">
            <a:avLst/>
          </a:prstGeom>
          <a:noFill/>
          <a:ln w="9525">
            <a:noFill/>
            <a:miter lim="800000"/>
            <a:headEnd/>
            <a:tailEnd/>
          </a:ln>
          <a:effectLst/>
        </p:spPr>
      </p:pic>
    </p:spTree>
    <p:extLst>
      <p:ext uri="{BB962C8B-B14F-4D97-AF65-F5344CB8AC3E}">
        <p14:creationId xmlns:p14="http://schemas.microsoft.com/office/powerpoint/2010/main" xmlns="" val="3222123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05D8EBFB-9620-44FB-B2E6-6531E1A952E3}"/>
              </a:ext>
            </a:extLst>
          </p:cNvPr>
          <p:cNvSpPr txBox="1"/>
          <p:nvPr/>
        </p:nvSpPr>
        <p:spPr>
          <a:xfrm>
            <a:off x="802585" y="1147827"/>
            <a:ext cx="10617476" cy="461665"/>
          </a:xfrm>
          <a:prstGeom prst="rect">
            <a:avLst/>
          </a:prstGeom>
          <a:noFill/>
        </p:spPr>
        <p:txBody>
          <a:bodyPr wrap="square">
            <a:spAutoFit/>
          </a:bodyPr>
          <a:lstStyle/>
          <a:p>
            <a:r>
              <a:rPr lang="en-US" sz="2400" b="1" dirty="0" smtClean="0">
                <a:solidFill>
                  <a:srgbClr val="24292F"/>
                </a:solidFill>
                <a:latin typeface="Calibri" panose="020F0502020204030204" pitchFamily="34" charset="0"/>
                <a:cs typeface="Calibri" panose="020F0502020204030204" pitchFamily="34" charset="0"/>
              </a:rPr>
              <a:t>7.</a:t>
            </a:r>
            <a:r>
              <a:rPr lang="en-US" sz="2400" b="1" i="0" dirty="0" smtClean="0">
                <a:solidFill>
                  <a:srgbClr val="24292F"/>
                </a:solidFill>
                <a:effectLst/>
                <a:latin typeface="Calibri" panose="020F0502020204030204" pitchFamily="34" charset="0"/>
                <a:cs typeface="Calibri" panose="020F0502020204030204" pitchFamily="34" charset="0"/>
              </a:rPr>
              <a:t> </a:t>
            </a:r>
            <a:r>
              <a:rPr lang="en-IN" sz="2400" b="1" dirty="0" smtClean="0"/>
              <a:t>Plotting the bar </a:t>
            </a:r>
            <a:r>
              <a:rPr lang="en-IN" sz="2400" b="1" dirty="0" err="1" smtClean="0"/>
              <a:t>garph</a:t>
            </a:r>
            <a:r>
              <a:rPr lang="en-IN" sz="2400" b="1" dirty="0" smtClean="0"/>
              <a:t> for Claim </a:t>
            </a:r>
            <a:r>
              <a:rPr lang="en-IN" sz="2400" b="1" dirty="0" smtClean="0"/>
              <a:t>Reasons</a:t>
            </a:r>
            <a:r>
              <a:rPr lang="en-US" sz="2400" b="1" i="0" dirty="0" smtClean="0">
                <a:solidFill>
                  <a:srgbClr val="24292F"/>
                </a:solidFill>
                <a:effectLst/>
                <a:latin typeface="Calibri" panose="020F0502020204030204" pitchFamily="34" charset="0"/>
                <a:cs typeface="Calibri" panose="020F0502020204030204" pitchFamily="34" charset="0"/>
              </a:rPr>
              <a:t>:</a:t>
            </a:r>
            <a:endParaRPr lang="en-US" sz="24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xmlns="" id="{C451EFC9-ABB2-4B9D-8D2F-D19597483DB5}"/>
              </a:ext>
            </a:extLst>
          </p:cNvPr>
          <p:cNvSpPr txBox="1"/>
          <p:nvPr/>
        </p:nvSpPr>
        <p:spPr>
          <a:xfrm>
            <a:off x="850711" y="5643491"/>
            <a:ext cx="10508145" cy="923330"/>
          </a:xfrm>
          <a:prstGeom prst="rect">
            <a:avLst/>
          </a:prstGeom>
          <a:noFill/>
        </p:spPr>
        <p:txBody>
          <a:bodyPr wrap="square">
            <a:spAutoFit/>
          </a:bodyPr>
          <a:lstStyle/>
          <a:p>
            <a:r>
              <a:rPr lang="en-IN" dirty="0" smtClean="0"/>
              <a:t>The </a:t>
            </a:r>
            <a:r>
              <a:rPr lang="en-IN" dirty="0" smtClean="0"/>
              <a:t>improper claim </a:t>
            </a:r>
            <a:r>
              <a:rPr lang="en-IN" dirty="0" smtClean="0"/>
              <a:t>settlements </a:t>
            </a:r>
            <a:r>
              <a:rPr lang="en-IN" dirty="0" smtClean="0"/>
              <a:t>are the primary reason for complaint filings.</a:t>
            </a:r>
          </a:p>
          <a:p>
            <a:r>
              <a:rPr lang="en-IN" dirty="0" smtClean="0"/>
              <a:t/>
            </a:r>
            <a:br>
              <a:rPr lang="en-IN" dirty="0" smtClean="0"/>
            </a:br>
            <a:endParaRPr lang="en-US" dirty="0">
              <a:latin typeface="Calibri" panose="020F0502020204030204" pitchFamily="34" charset="0"/>
              <a:cs typeface="Calibri" panose="020F0502020204030204" pitchFamily="34" charset="0"/>
            </a:endParaRPr>
          </a:p>
        </p:txBody>
      </p:sp>
      <p:pic>
        <p:nvPicPr>
          <p:cNvPr id="22529" name="Picture 1"/>
          <p:cNvPicPr>
            <a:picLocks noChangeAspect="1" noChangeArrowheads="1"/>
          </p:cNvPicPr>
          <p:nvPr/>
        </p:nvPicPr>
        <p:blipFill>
          <a:blip r:embed="rId2"/>
          <a:srcRect/>
          <a:stretch>
            <a:fillRect/>
          </a:stretch>
        </p:blipFill>
        <p:spPr bwMode="auto">
          <a:xfrm>
            <a:off x="2935706" y="1869561"/>
            <a:ext cx="6574054" cy="3717262"/>
          </a:xfrm>
          <a:prstGeom prst="rect">
            <a:avLst/>
          </a:prstGeom>
          <a:noFill/>
          <a:ln w="9525">
            <a:noFill/>
            <a:miter lim="800000"/>
            <a:headEnd/>
            <a:tailEnd/>
          </a:ln>
          <a:effectLst/>
        </p:spPr>
      </p:pic>
    </p:spTree>
    <p:extLst>
      <p:ext uri="{BB962C8B-B14F-4D97-AF65-F5344CB8AC3E}">
        <p14:creationId xmlns:p14="http://schemas.microsoft.com/office/powerpoint/2010/main" xmlns="" val="2268292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xmlns="" id="{F64F9B95-9045-48D2-B9F3-2927E98F54A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085AA86F-6A4D-4BCB-A045-D992CDC2959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xmlns="" id="{E49D7415-2F11-44C2-B6AA-13A25B6814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xmlns="" id="{D2E57F3D-33BE-4306-87E6-24576371951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65151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xmlns="" id="{CB01D520-BF91-491F-86DE-702FE61BC913}"/>
              </a:ext>
            </a:extLst>
          </p:cNvPr>
          <p:cNvSpPr txBox="1"/>
          <p:nvPr/>
        </p:nvSpPr>
        <p:spPr>
          <a:xfrm>
            <a:off x="674276" y="1016511"/>
            <a:ext cx="8912486" cy="725662"/>
          </a:xfrm>
          <a:prstGeom prst="rect">
            <a:avLst/>
          </a:prstGeom>
        </p:spPr>
        <p:txBody>
          <a:bodyPr vert="horz" lIns="91440" tIns="45720" rIns="91440" bIns="45720" rtlCol="0">
            <a:normAutofit fontScale="62500" lnSpcReduction="20000"/>
          </a:bodyPr>
          <a:lstStyle/>
          <a:p>
            <a:r>
              <a:rPr lang="en-US" sz="3400" b="1" i="0" dirty="0">
                <a:effectLst/>
                <a:latin typeface="Calibri" panose="020F0502020204030204" pitchFamily="34" charset="0"/>
                <a:cs typeface="Calibri" panose="020F0502020204030204" pitchFamily="34" charset="0"/>
              </a:rPr>
              <a:t>8</a:t>
            </a:r>
            <a:r>
              <a:rPr lang="en-US" sz="3400" b="1" i="0" dirty="0" smtClean="0">
                <a:effectLst/>
                <a:latin typeface="Calibri" panose="020F0502020204030204" pitchFamily="34" charset="0"/>
                <a:cs typeface="Calibri" panose="020F0502020204030204" pitchFamily="34" charset="0"/>
              </a:rPr>
              <a:t>. </a:t>
            </a:r>
            <a:r>
              <a:rPr lang="en-IN" sz="3400" b="1" dirty="0" smtClean="0"/>
              <a:t>Plotting </a:t>
            </a:r>
            <a:r>
              <a:rPr lang="en-IN" sz="3400" b="1" dirty="0" smtClean="0"/>
              <a:t>the variation of Complaint status </a:t>
            </a:r>
            <a:r>
              <a:rPr lang="en-IN" sz="3400" b="1" dirty="0" smtClean="0"/>
              <a:t>vs. </a:t>
            </a:r>
            <a:r>
              <a:rPr lang="en-IN" sz="3400" b="1" dirty="0" smtClean="0"/>
              <a:t>Filed </a:t>
            </a:r>
            <a:r>
              <a:rPr lang="en-IN" sz="3400" b="1" dirty="0" smtClean="0"/>
              <a:t>Year:</a:t>
            </a:r>
            <a:endParaRPr lang="en-IN" sz="3400" b="1" dirty="0" smtClean="0"/>
          </a:p>
          <a:p>
            <a:r>
              <a:rPr lang="en-IN" sz="2400" dirty="0" smtClean="0"/>
              <a:t/>
            </a:r>
            <a:br>
              <a:rPr lang="en-IN" sz="2400" dirty="0" smtClean="0"/>
            </a:br>
            <a:endParaRPr lang="en-US" sz="2400" dirty="0">
              <a:latin typeface="Calibri" panose="020F0502020204030204" pitchFamily="34" charset="0"/>
              <a:cs typeface="Calibri" panose="020F0502020204030204" pitchFamily="34" charset="0"/>
            </a:endParaRPr>
          </a:p>
        </p:txBody>
      </p:sp>
      <p:cxnSp>
        <p:nvCxnSpPr>
          <p:cNvPr id="21" name="Straight Connector 20">
            <a:extLst>
              <a:ext uri="{FF2B5EF4-FFF2-40B4-BE49-F238E27FC236}">
                <a16:creationId xmlns:a16="http://schemas.microsoft.com/office/drawing/2014/main" xmlns="" id="{CBA3C59D-8641-484F-A35C-361AD7E1553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6132521"/>
            <a:ext cx="65151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xmlns="" id="{01FE79A8-2AAD-4F66-B22F-7EE6D594BFC5}"/>
              </a:ext>
            </a:extLst>
          </p:cNvPr>
          <p:cNvSpPr txBox="1"/>
          <p:nvPr/>
        </p:nvSpPr>
        <p:spPr>
          <a:xfrm>
            <a:off x="508018" y="5734896"/>
            <a:ext cx="10512908" cy="923330"/>
          </a:xfrm>
          <a:prstGeom prst="rect">
            <a:avLst/>
          </a:prstGeom>
          <a:noFill/>
        </p:spPr>
        <p:txBody>
          <a:bodyPr wrap="square">
            <a:spAutoFit/>
          </a:bodyPr>
          <a:lstStyle/>
          <a:p>
            <a:r>
              <a:rPr lang="en-IN" dirty="0" smtClean="0"/>
              <a:t>2021 is the year with most complaints filed and 2022 is the year with most of them </a:t>
            </a:r>
            <a:r>
              <a:rPr lang="en-IN" dirty="0" smtClean="0"/>
              <a:t>resolved</a:t>
            </a:r>
            <a:endParaRPr lang="en-IN" dirty="0" smtClean="0"/>
          </a:p>
          <a:p>
            <a:r>
              <a:rPr lang="en-IN" dirty="0" smtClean="0"/>
              <a:t/>
            </a:r>
            <a:br>
              <a:rPr lang="en-IN" dirty="0" smtClean="0"/>
            </a:br>
            <a:endParaRPr lang="en-US" dirty="0">
              <a:latin typeface="Calibri" panose="020F0502020204030204" pitchFamily="34" charset="0"/>
              <a:cs typeface="Calibri" panose="020F0502020204030204" pitchFamily="34" charset="0"/>
            </a:endParaRPr>
          </a:p>
        </p:txBody>
      </p:sp>
      <p:pic>
        <p:nvPicPr>
          <p:cNvPr id="33793" name="Picture 1"/>
          <p:cNvPicPr>
            <a:picLocks noChangeAspect="1" noChangeArrowheads="1"/>
          </p:cNvPicPr>
          <p:nvPr/>
        </p:nvPicPr>
        <p:blipFill>
          <a:blip r:embed="rId3"/>
          <a:srcRect/>
          <a:stretch>
            <a:fillRect/>
          </a:stretch>
        </p:blipFill>
        <p:spPr bwMode="auto">
          <a:xfrm>
            <a:off x="1161599" y="1953579"/>
            <a:ext cx="8867775" cy="3580948"/>
          </a:xfrm>
          <a:prstGeom prst="rect">
            <a:avLst/>
          </a:prstGeom>
          <a:noFill/>
          <a:ln w="9525">
            <a:noFill/>
            <a:miter lim="800000"/>
            <a:headEnd/>
            <a:tailEnd/>
          </a:ln>
          <a:effectLst/>
        </p:spPr>
      </p:pic>
    </p:spTree>
    <p:extLst>
      <p:ext uri="{BB962C8B-B14F-4D97-AF65-F5344CB8AC3E}">
        <p14:creationId xmlns:p14="http://schemas.microsoft.com/office/powerpoint/2010/main" xmlns="" val="2828133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4" name="Straight Connector 14">
            <a:extLst>
              <a:ext uri="{FF2B5EF4-FFF2-40B4-BE49-F238E27FC236}">
                <a16:creationId xmlns:a16="http://schemas.microsoft.com/office/drawing/2014/main" xmlns="" id="{F64F9B95-9045-48D2-B9F3-2927E98F54A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16">
            <a:extLst>
              <a:ext uri="{FF2B5EF4-FFF2-40B4-BE49-F238E27FC236}">
                <a16:creationId xmlns:a16="http://schemas.microsoft.com/office/drawing/2014/main" xmlns="" id="{085AA86F-6A4D-4BCB-A045-D992CDC2959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6" name="Rectangle 18">
            <a:extLst>
              <a:ext uri="{FF2B5EF4-FFF2-40B4-BE49-F238E27FC236}">
                <a16:creationId xmlns:a16="http://schemas.microsoft.com/office/drawing/2014/main" xmlns="" id="{E49D7415-2F11-44C2-B6AA-13A25B6814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0">
            <a:extLst>
              <a:ext uri="{FF2B5EF4-FFF2-40B4-BE49-F238E27FC236}">
                <a16:creationId xmlns:a16="http://schemas.microsoft.com/office/drawing/2014/main" xmlns="" id="{D2E57F3D-33BE-4306-87E6-24576371951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65151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xmlns="" id="{1BF62DBE-4FA2-45AA-AC56-E3300B4A59D0}"/>
              </a:ext>
            </a:extLst>
          </p:cNvPr>
          <p:cNvSpPr txBox="1"/>
          <p:nvPr/>
        </p:nvSpPr>
        <p:spPr>
          <a:xfrm>
            <a:off x="693327" y="1016511"/>
            <a:ext cx="6766748" cy="1889954"/>
          </a:xfrm>
          <a:prstGeom prst="rect">
            <a:avLst/>
          </a:prstGeom>
        </p:spPr>
        <p:txBody>
          <a:bodyPr vert="horz" lIns="91440" tIns="45720" rIns="91440" bIns="45720" rtlCol="0">
            <a:normAutofit fontScale="85000" lnSpcReduction="20000"/>
          </a:bodyPr>
          <a:lstStyle/>
          <a:p>
            <a:r>
              <a:rPr lang="en-US" altLang="en-US" sz="2400" b="1" dirty="0">
                <a:latin typeface="Calibri" panose="020F0502020204030204" pitchFamily="34" charset="0"/>
                <a:cs typeface="Calibri" panose="020F0502020204030204" pitchFamily="34" charset="0"/>
              </a:rPr>
              <a:t>9</a:t>
            </a:r>
            <a:r>
              <a:rPr lang="en-US" altLang="en-US" sz="2400" b="1" dirty="0" smtClean="0">
                <a:latin typeface="Calibri" panose="020F0502020204030204" pitchFamily="34" charset="0"/>
                <a:cs typeface="Calibri" panose="020F0502020204030204" pitchFamily="34" charset="0"/>
              </a:rPr>
              <a:t>. </a:t>
            </a:r>
            <a:r>
              <a:rPr lang="en-IN" sz="2400" b="1" dirty="0" smtClean="0"/>
              <a:t>Depicting the reasons and their percent of share in complaint filings</a:t>
            </a:r>
          </a:p>
          <a:p>
            <a:r>
              <a:rPr lang="en-IN" sz="2400" dirty="0" smtClean="0"/>
              <a:t/>
            </a:r>
            <a:br>
              <a:rPr lang="en-IN" sz="2400" dirty="0" smtClean="0"/>
            </a:br>
            <a:r>
              <a:rPr lang="en-IN" sz="2400" dirty="0" smtClean="0"/>
              <a:t> </a:t>
            </a:r>
            <a:r>
              <a:rPr lang="en-IN" sz="2400" dirty="0" smtClean="0"/>
              <a:t>The </a:t>
            </a:r>
            <a:r>
              <a:rPr lang="en-IN" sz="2400" dirty="0" smtClean="0"/>
              <a:t>improper claim </a:t>
            </a:r>
            <a:r>
              <a:rPr lang="en-IN" sz="2400" dirty="0" smtClean="0"/>
              <a:t>settlements </a:t>
            </a:r>
            <a:r>
              <a:rPr lang="en-IN" sz="2400" dirty="0" smtClean="0"/>
              <a:t>are the primary reason </a:t>
            </a:r>
            <a:r>
              <a:rPr lang="en-IN" sz="2400" dirty="0" smtClean="0"/>
              <a:t>for</a:t>
            </a:r>
          </a:p>
          <a:p>
            <a:r>
              <a:rPr lang="en-IN" sz="2400" dirty="0" smtClean="0"/>
              <a:t> </a:t>
            </a:r>
            <a:r>
              <a:rPr lang="en-IN" sz="2400" dirty="0" smtClean="0"/>
              <a:t>complaint filings.</a:t>
            </a:r>
          </a:p>
          <a:p>
            <a:r>
              <a:rPr lang="en-IN" sz="2400" dirty="0" smtClean="0"/>
              <a:t/>
            </a:r>
            <a:br>
              <a:rPr lang="en-IN" sz="2400" dirty="0" smtClean="0"/>
            </a:br>
            <a:endParaRPr kumimoji="0" lang="en-US" altLang="en-US" sz="2400" b="1" i="0" u="none" strike="noStrike" cap="none" normalizeH="0" baseline="0" dirty="0">
              <a:ln>
                <a:noFill/>
              </a:ln>
              <a:effectLst/>
              <a:latin typeface="Calibri" panose="020F0502020204030204" pitchFamily="34" charset="0"/>
              <a:cs typeface="Calibri" panose="020F0502020204030204" pitchFamily="34" charset="0"/>
            </a:endParaRPr>
          </a:p>
          <a:p>
            <a:pPr marL="0" marR="0" lvl="0" indent="-228600" fontAlgn="base">
              <a:lnSpc>
                <a:spcPct val="120000"/>
              </a:lnSpc>
              <a:spcBef>
                <a:spcPct val="0"/>
              </a:spcBef>
              <a:spcAft>
                <a:spcPts val="600"/>
              </a:spcAft>
              <a:buClrTx/>
              <a:buSzTx/>
              <a:buFont typeface="Arial" panose="020B0604020202020204" pitchFamily="34" charset="0"/>
              <a:buChar char="•"/>
              <a:tabLst/>
            </a:pPr>
            <a:endParaRPr kumimoji="0" lang="en-US" altLang="en-US" b="1" i="0" u="none" strike="noStrike" cap="none" normalizeH="0" baseline="0" dirty="0">
              <a:ln>
                <a:noFill/>
              </a:ln>
              <a:effectLst/>
              <a:latin typeface="Calibri" panose="020F0502020204030204" pitchFamily="34" charset="0"/>
              <a:cs typeface="Calibri" panose="020F0502020204030204" pitchFamily="34" charset="0"/>
            </a:endParaRPr>
          </a:p>
        </p:txBody>
      </p:sp>
      <p:cxnSp>
        <p:nvCxnSpPr>
          <p:cNvPr id="23" name="Straight Connector 22">
            <a:extLst>
              <a:ext uri="{FF2B5EF4-FFF2-40B4-BE49-F238E27FC236}">
                <a16:creationId xmlns:a16="http://schemas.microsoft.com/office/drawing/2014/main" xmlns="" id="{CBA3C59D-8641-484F-A35C-361AD7E1553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6132521"/>
            <a:ext cx="65151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8" name="Picture 10" descr="Calculator, pen, compass, money and a paper with graphs printed on it">
            <a:extLst>
              <a:ext uri="{FF2B5EF4-FFF2-40B4-BE49-F238E27FC236}">
                <a16:creationId xmlns:a16="http://schemas.microsoft.com/office/drawing/2014/main" xmlns="" id="{F5121A6E-1C54-CBF1-4915-763D2190E20B}"/>
              </a:ext>
            </a:extLst>
          </p:cNvPr>
          <p:cNvPicPr>
            <a:picLocks noChangeAspect="1"/>
          </p:cNvPicPr>
          <p:nvPr/>
        </p:nvPicPr>
        <p:blipFill rotWithShape="1">
          <a:blip r:embed="rId2"/>
          <a:srcRect l="34204" r="29981" b="-1"/>
          <a:stretch/>
        </p:blipFill>
        <p:spPr>
          <a:xfrm>
            <a:off x="7334451" y="683394"/>
            <a:ext cx="4857549" cy="5438273"/>
          </a:xfrm>
          <a:prstGeom prst="rect">
            <a:avLst/>
          </a:prstGeom>
        </p:spPr>
      </p:pic>
      <p:pic>
        <p:nvPicPr>
          <p:cNvPr id="31745" name="Picture 1"/>
          <p:cNvPicPr>
            <a:picLocks noChangeAspect="1" noChangeArrowheads="1"/>
          </p:cNvPicPr>
          <p:nvPr/>
        </p:nvPicPr>
        <p:blipFill>
          <a:blip r:embed="rId3"/>
          <a:srcRect/>
          <a:stretch>
            <a:fillRect/>
          </a:stretch>
        </p:blipFill>
        <p:spPr bwMode="auto">
          <a:xfrm>
            <a:off x="1389247" y="2718987"/>
            <a:ext cx="5486400" cy="3171825"/>
          </a:xfrm>
          <a:prstGeom prst="rect">
            <a:avLst/>
          </a:prstGeom>
          <a:noFill/>
          <a:ln w="9525">
            <a:noFill/>
            <a:miter lim="800000"/>
            <a:headEnd/>
            <a:tailEnd/>
          </a:ln>
          <a:effectLst/>
        </p:spPr>
      </p:pic>
    </p:spTree>
    <p:extLst>
      <p:ext uri="{BB962C8B-B14F-4D97-AF65-F5344CB8AC3E}">
        <p14:creationId xmlns:p14="http://schemas.microsoft.com/office/powerpoint/2010/main" xmlns="" val="3055618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xmlns="" id="{F64F9B95-9045-48D2-B9F3-2927E98F54A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085AA86F-6A4D-4BCB-A045-D992CDC2959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xmlns="" id="{E49D7415-2F11-44C2-B6AA-13A25B6814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xmlns="" id="{D2E57F3D-33BE-4306-87E6-24576371951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65151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F09FA7D1-B515-4FB5-8FE9-722FF1E01A1C}"/>
              </a:ext>
            </a:extLst>
          </p:cNvPr>
          <p:cNvSpPr txBox="1"/>
          <p:nvPr/>
        </p:nvSpPr>
        <p:spPr>
          <a:xfrm>
            <a:off x="693327" y="1016511"/>
            <a:ext cx="6766748" cy="1691176"/>
          </a:xfrm>
          <a:prstGeom prst="rect">
            <a:avLst/>
          </a:prstGeom>
        </p:spPr>
        <p:txBody>
          <a:bodyPr vert="horz" lIns="91440" tIns="45720" rIns="91440" bIns="45720" rtlCol="0">
            <a:normAutofit/>
          </a:bodyPr>
          <a:lstStyle/>
          <a:p>
            <a:r>
              <a:rPr lang="en-US" altLang="en-US" sz="2000" b="1" dirty="0" smtClean="0">
                <a:latin typeface="Calibri" panose="020F0502020204030204" pitchFamily="34" charset="0"/>
                <a:cs typeface="Calibri" panose="020F0502020204030204" pitchFamily="34" charset="0"/>
              </a:rPr>
              <a:t>10</a:t>
            </a:r>
            <a:r>
              <a:rPr kumimoji="0" lang="en-US" altLang="en-US" sz="2400" b="1" i="0" u="none" strike="noStrike" cap="none" normalizeH="0" baseline="0" dirty="0" smtClean="0">
                <a:ln>
                  <a:noFill/>
                </a:ln>
                <a:effectLst/>
                <a:latin typeface="Calibri" panose="020F0502020204030204" pitchFamily="34" charset="0"/>
                <a:cs typeface="Calibri" panose="020F0502020204030204" pitchFamily="34" charset="0"/>
              </a:rPr>
              <a:t>. </a:t>
            </a:r>
            <a:r>
              <a:rPr lang="en-IN" sz="2000" b="1" dirty="0" smtClean="0"/>
              <a:t>Plotting the variation in Reasons </a:t>
            </a:r>
            <a:r>
              <a:rPr lang="en-IN" sz="2000" b="1" dirty="0" smtClean="0"/>
              <a:t>vs. </a:t>
            </a:r>
            <a:r>
              <a:rPr lang="en-IN" sz="2000" b="1" dirty="0" smtClean="0"/>
              <a:t>recovered </a:t>
            </a:r>
            <a:r>
              <a:rPr lang="en-IN" sz="2000" b="1" dirty="0" smtClean="0"/>
              <a:t>    amounts</a:t>
            </a:r>
            <a:endParaRPr lang="en-IN" sz="2000" b="1" dirty="0" smtClean="0"/>
          </a:p>
          <a:p>
            <a:r>
              <a:rPr lang="en-IN" sz="2400" dirty="0" smtClean="0"/>
              <a:t/>
            </a:r>
            <a:br>
              <a:rPr lang="en-IN" sz="2400" dirty="0" smtClean="0"/>
            </a:br>
            <a:endParaRPr kumimoji="0" lang="en-US" altLang="en-US" sz="2400" b="1" i="0" u="none" strike="noStrike" cap="none" normalizeH="0" baseline="0" dirty="0">
              <a:ln>
                <a:noFill/>
              </a:ln>
              <a:effectLst/>
              <a:latin typeface="Calibri" panose="020F0502020204030204" pitchFamily="34" charset="0"/>
              <a:cs typeface="Calibri" panose="020F0502020204030204" pitchFamily="34" charset="0"/>
            </a:endParaRPr>
          </a:p>
        </p:txBody>
      </p:sp>
      <p:cxnSp>
        <p:nvCxnSpPr>
          <p:cNvPr id="25" name="Straight Connector 24">
            <a:extLst>
              <a:ext uri="{FF2B5EF4-FFF2-40B4-BE49-F238E27FC236}">
                <a16:creationId xmlns:a16="http://schemas.microsoft.com/office/drawing/2014/main" xmlns="" id="{CBA3C59D-8641-484F-A35C-361AD7E1553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6132521"/>
            <a:ext cx="65151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xmlns="" id="{E67C0075-4901-41ED-BE02-742E1BE9289A}"/>
              </a:ext>
            </a:extLst>
          </p:cNvPr>
          <p:cNvSpPr txBox="1"/>
          <p:nvPr/>
        </p:nvSpPr>
        <p:spPr>
          <a:xfrm>
            <a:off x="597074" y="5210641"/>
            <a:ext cx="6851343" cy="1477328"/>
          </a:xfrm>
          <a:prstGeom prst="rect">
            <a:avLst/>
          </a:prstGeom>
          <a:noFill/>
        </p:spPr>
        <p:txBody>
          <a:bodyPr wrap="square">
            <a:spAutoFit/>
          </a:bodyPr>
          <a:lstStyle/>
          <a:p>
            <a:r>
              <a:rPr lang="en-IN" dirty="0" smtClean="0"/>
              <a:t>Claim handling segment is the most highest </a:t>
            </a:r>
            <a:r>
              <a:rPr lang="en-IN" dirty="0" smtClean="0"/>
              <a:t>segment with </a:t>
            </a:r>
            <a:r>
              <a:rPr lang="en-IN" dirty="0" smtClean="0"/>
              <a:t>high recovery amounts then followed by complaints due to marketing and sales segments.</a:t>
            </a:r>
          </a:p>
          <a:p>
            <a:r>
              <a:rPr lang="en-IN" dirty="0" smtClean="0"/>
              <a:t/>
            </a:r>
            <a:br>
              <a:rPr lang="en-IN" dirty="0" smtClean="0"/>
            </a:br>
            <a:endParaRPr lang="en-US" dirty="0">
              <a:latin typeface="Calibri" panose="020F0502020204030204" pitchFamily="34" charset="0"/>
              <a:cs typeface="Calibri" panose="020F0502020204030204" pitchFamily="34" charset="0"/>
            </a:endParaRPr>
          </a:p>
        </p:txBody>
      </p:sp>
      <p:pic>
        <p:nvPicPr>
          <p:cNvPr id="30721" name="Picture 1"/>
          <p:cNvPicPr>
            <a:picLocks noChangeAspect="1" noChangeArrowheads="1"/>
          </p:cNvPicPr>
          <p:nvPr/>
        </p:nvPicPr>
        <p:blipFill>
          <a:blip r:embed="rId3"/>
          <a:srcRect/>
          <a:stretch>
            <a:fillRect/>
          </a:stretch>
        </p:blipFill>
        <p:spPr bwMode="auto">
          <a:xfrm>
            <a:off x="701241" y="2050381"/>
            <a:ext cx="6438900" cy="3238500"/>
          </a:xfrm>
          <a:prstGeom prst="rect">
            <a:avLst/>
          </a:prstGeom>
          <a:noFill/>
          <a:ln w="9525">
            <a:noFill/>
            <a:miter lim="800000"/>
            <a:headEnd/>
            <a:tailEnd/>
          </a:ln>
          <a:effectLst/>
        </p:spPr>
      </p:pic>
      <p:pic>
        <p:nvPicPr>
          <p:cNvPr id="30722" name="Picture 2"/>
          <p:cNvPicPr>
            <a:picLocks noChangeAspect="1" noChangeArrowheads="1"/>
          </p:cNvPicPr>
          <p:nvPr/>
        </p:nvPicPr>
        <p:blipFill>
          <a:blip r:embed="rId4"/>
          <a:srcRect/>
          <a:stretch>
            <a:fillRect/>
          </a:stretch>
        </p:blipFill>
        <p:spPr bwMode="auto">
          <a:xfrm>
            <a:off x="7488455" y="635267"/>
            <a:ext cx="4703544" cy="5216893"/>
          </a:xfrm>
          <a:prstGeom prst="rect">
            <a:avLst/>
          </a:prstGeom>
          <a:noFill/>
          <a:ln w="9525">
            <a:noFill/>
            <a:miter lim="800000"/>
            <a:headEnd/>
            <a:tailEnd/>
          </a:ln>
          <a:effectLst/>
        </p:spPr>
      </p:pic>
    </p:spTree>
    <p:extLst>
      <p:ext uri="{BB962C8B-B14F-4D97-AF65-F5344CB8AC3E}">
        <p14:creationId xmlns:p14="http://schemas.microsoft.com/office/powerpoint/2010/main" xmlns="" val="3328451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6" name="Straight Connector 15">
            <a:extLst>
              <a:ext uri="{FF2B5EF4-FFF2-40B4-BE49-F238E27FC236}">
                <a16:creationId xmlns:a16="http://schemas.microsoft.com/office/drawing/2014/main" xmlns="" id="{F64F9B95-9045-48D2-B9F3-2927E98F54A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17">
            <a:extLst>
              <a:ext uri="{FF2B5EF4-FFF2-40B4-BE49-F238E27FC236}">
                <a16:creationId xmlns:a16="http://schemas.microsoft.com/office/drawing/2014/main" xmlns="" id="{085AA86F-6A4D-4BCB-A045-D992CDC2959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8" name="Rectangle 19">
            <a:extLst>
              <a:ext uri="{FF2B5EF4-FFF2-40B4-BE49-F238E27FC236}">
                <a16:creationId xmlns:a16="http://schemas.microsoft.com/office/drawing/2014/main" xmlns="" id="{E49D7415-2F11-44C2-B6AA-13A25B6814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xmlns="" id="{42E54820-17D4-4AC9-A8C3-76A67E181C28}"/>
              </a:ext>
            </a:extLst>
          </p:cNvPr>
          <p:cNvSpPr txBox="1"/>
          <p:nvPr/>
        </p:nvSpPr>
        <p:spPr>
          <a:xfrm>
            <a:off x="700087" y="909637"/>
            <a:ext cx="10782852" cy="935633"/>
          </a:xfrm>
          <a:prstGeom prst="rect">
            <a:avLst/>
          </a:prstGeom>
        </p:spPr>
        <p:txBody>
          <a:bodyPr vert="horz" lIns="91440" tIns="45720" rIns="91440" bIns="45720" rtlCol="0" anchor="t">
            <a:normAutofit/>
          </a:bodyPr>
          <a:lstStyle/>
          <a:p>
            <a:r>
              <a:rPr lang="en-US" altLang="en-US" sz="2000" b="1" cap="all" spc="30" dirty="0" smtClean="0">
                <a:latin typeface="Calibri" panose="020F0502020204030204" pitchFamily="34" charset="0"/>
                <a:ea typeface="+mj-ea"/>
                <a:cs typeface="Calibri" panose="020F0502020204030204" pitchFamily="34" charset="0"/>
              </a:rPr>
              <a:t>11</a:t>
            </a:r>
            <a:r>
              <a:rPr kumimoji="0" lang="en-US" altLang="en-US" sz="2400" b="1" u="none" strike="noStrike" kern="1200" cap="all" spc="30" normalizeH="0" baseline="0" dirty="0" smtClean="0">
                <a:ln>
                  <a:noFill/>
                </a:ln>
                <a:solidFill>
                  <a:schemeClr val="tx1"/>
                </a:solidFill>
                <a:effectLst/>
                <a:latin typeface="Calibri" panose="020F0502020204030204" pitchFamily="34" charset="0"/>
                <a:ea typeface="+mj-ea"/>
                <a:cs typeface="Calibri" panose="020F0502020204030204" pitchFamily="34" charset="0"/>
              </a:rPr>
              <a:t>. </a:t>
            </a:r>
            <a:r>
              <a:rPr lang="en-IN" sz="2000" b="1" dirty="0" smtClean="0"/>
              <a:t>Graph showing the variations of </a:t>
            </a:r>
            <a:r>
              <a:rPr lang="en-IN" sz="2000" b="1" dirty="0" smtClean="0"/>
              <a:t>Recovery </a:t>
            </a:r>
            <a:r>
              <a:rPr lang="en-IN" sz="2000" b="1" dirty="0" smtClean="0"/>
              <a:t>Amounts with respect to </a:t>
            </a:r>
            <a:r>
              <a:rPr lang="en-IN" sz="2000" b="1" dirty="0" smtClean="0"/>
              <a:t>Reported Year </a:t>
            </a:r>
            <a:r>
              <a:rPr kumimoji="0" lang="en-US" altLang="en-US" sz="2300" b="1" u="none" strike="noStrike" kern="1200" cap="all" spc="30" normalizeH="0" baseline="0" dirty="0" smtClean="0">
                <a:ln>
                  <a:noFill/>
                </a:ln>
                <a:solidFill>
                  <a:schemeClr val="tx1"/>
                </a:solidFill>
                <a:effectLst/>
                <a:latin typeface="Calibri" panose="020F0502020204030204" pitchFamily="34" charset="0"/>
                <a:ea typeface="+mj-ea"/>
                <a:cs typeface="Calibri" panose="020F0502020204030204" pitchFamily="34" charset="0"/>
              </a:rPr>
              <a:t>:</a:t>
            </a:r>
            <a:endParaRPr kumimoji="0" lang="en-US" altLang="en-US" sz="2300" b="1" u="none" strike="noStrike" kern="1200" cap="all" spc="30" normalizeH="0" baseline="0" dirty="0">
              <a:ln>
                <a:noFill/>
              </a:ln>
              <a:solidFill>
                <a:schemeClr val="tx1"/>
              </a:solidFill>
              <a:effectLst/>
              <a:latin typeface="Calibri" panose="020F0502020204030204" pitchFamily="34" charset="0"/>
              <a:ea typeface="+mj-ea"/>
              <a:cs typeface="Calibri" panose="020F0502020204030204" pitchFamily="34" charset="0"/>
            </a:endParaRPr>
          </a:p>
        </p:txBody>
      </p:sp>
      <p:cxnSp>
        <p:nvCxnSpPr>
          <p:cNvPr id="29" name="Straight Connector 21">
            <a:extLst>
              <a:ext uri="{FF2B5EF4-FFF2-40B4-BE49-F238E27FC236}">
                <a16:creationId xmlns:a16="http://schemas.microsoft.com/office/drawing/2014/main" xmlns="" id="{7F1E95A2-E5F1-4C8A-92DC-CE369D193924}"/>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75022A56-2EB6-4080-A5C7-84224C0CC429}"/>
              </a:ext>
            </a:extLst>
          </p:cNvPr>
          <p:cNvSpPr txBox="1"/>
          <p:nvPr/>
        </p:nvSpPr>
        <p:spPr>
          <a:xfrm>
            <a:off x="780465" y="5053263"/>
            <a:ext cx="10211585" cy="861302"/>
          </a:xfrm>
          <a:prstGeom prst="rect">
            <a:avLst/>
          </a:prstGeom>
        </p:spPr>
        <p:txBody>
          <a:bodyPr vert="horz" lIns="91440" tIns="45720" rIns="91440" bIns="45720" rtlCol="0">
            <a:normAutofit/>
          </a:bodyPr>
          <a:lstStyle/>
          <a:p>
            <a:pPr>
              <a:lnSpc>
                <a:spcPct val="120000"/>
              </a:lnSpc>
              <a:spcAft>
                <a:spcPts val="600"/>
              </a:spcAft>
            </a:pPr>
            <a:r>
              <a:rPr lang="en-IN" dirty="0" smtClean="0"/>
              <a:t>2018 is the year with highest sum of claims </a:t>
            </a:r>
            <a:r>
              <a:rPr lang="en-IN" dirty="0" smtClean="0"/>
              <a:t>recovered</a:t>
            </a:r>
            <a:endParaRPr lang="en-US" dirty="0">
              <a:latin typeface="Calibri" panose="020F0502020204030204" pitchFamily="34" charset="0"/>
              <a:cs typeface="Calibri" panose="020F0502020204030204" pitchFamily="34" charset="0"/>
            </a:endParaRPr>
          </a:p>
        </p:txBody>
      </p:sp>
      <p:cxnSp>
        <p:nvCxnSpPr>
          <p:cNvPr id="31" name="Straight Connector 23">
            <a:extLst>
              <a:ext uri="{FF2B5EF4-FFF2-40B4-BE49-F238E27FC236}">
                <a16:creationId xmlns:a16="http://schemas.microsoft.com/office/drawing/2014/main" xmlns="" id="{AFCF674C-D208-4497-A189-02E8503DA8F3}"/>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8673" name="Picture 1"/>
          <p:cNvPicPr>
            <a:picLocks noChangeAspect="1" noChangeArrowheads="1"/>
          </p:cNvPicPr>
          <p:nvPr/>
        </p:nvPicPr>
        <p:blipFill>
          <a:blip r:embed="rId2"/>
          <a:srcRect/>
          <a:stretch>
            <a:fillRect/>
          </a:stretch>
        </p:blipFill>
        <p:spPr bwMode="auto">
          <a:xfrm>
            <a:off x="798896" y="2018437"/>
            <a:ext cx="10222030" cy="2400862"/>
          </a:xfrm>
          <a:prstGeom prst="rect">
            <a:avLst/>
          </a:prstGeom>
          <a:noFill/>
          <a:ln w="9525">
            <a:noFill/>
            <a:miter lim="800000"/>
            <a:headEnd/>
            <a:tailEnd/>
          </a:ln>
          <a:effectLst/>
        </p:spPr>
      </p:pic>
    </p:spTree>
    <p:extLst>
      <p:ext uri="{BB962C8B-B14F-4D97-AF65-F5344CB8AC3E}">
        <p14:creationId xmlns:p14="http://schemas.microsoft.com/office/powerpoint/2010/main" xmlns="" val="8314382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xmlns="" id="{F64F9B95-9045-48D2-B9F3-2927E98F54A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085AA86F-6A4D-4BCB-A045-D992CDC2959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0" name="Rectangle 19">
            <a:extLst>
              <a:ext uri="{FF2B5EF4-FFF2-40B4-BE49-F238E27FC236}">
                <a16:creationId xmlns:a16="http://schemas.microsoft.com/office/drawing/2014/main" xmlns="" id="{E49D7415-2F11-44C2-B6AA-13A25B6814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xmlns="" id="{CBC53760-7A7A-43CB-B97B-E88104E4266F}"/>
              </a:ext>
            </a:extLst>
          </p:cNvPr>
          <p:cNvSpPr txBox="1"/>
          <p:nvPr/>
        </p:nvSpPr>
        <p:spPr>
          <a:xfrm>
            <a:off x="700087" y="909638"/>
            <a:ext cx="10609597" cy="822910"/>
          </a:xfrm>
          <a:prstGeom prst="rect">
            <a:avLst/>
          </a:prstGeom>
        </p:spPr>
        <p:txBody>
          <a:bodyPr vert="horz" lIns="91440" tIns="45720" rIns="91440" bIns="45720" rtlCol="0" anchor="t">
            <a:normAutofit/>
          </a:bodyPr>
          <a:lstStyle/>
          <a:p>
            <a:r>
              <a:rPr lang="en-US" sz="2000" b="1" i="0" kern="1200" cap="all" spc="30" baseline="0" dirty="0" smtClean="0">
                <a:solidFill>
                  <a:schemeClr val="tx1"/>
                </a:solidFill>
                <a:effectLst/>
                <a:latin typeface="Calibri" panose="020F0502020204030204" pitchFamily="34" charset="0"/>
                <a:ea typeface="+mj-ea"/>
                <a:cs typeface="Calibri" panose="020F0502020204030204" pitchFamily="34" charset="0"/>
              </a:rPr>
              <a:t>12. </a:t>
            </a:r>
            <a:r>
              <a:rPr lang="en-IN" sz="2000" b="1" dirty="0" smtClean="0"/>
              <a:t>Graph showing the variations of </a:t>
            </a:r>
            <a:r>
              <a:rPr lang="en-IN" sz="2000" b="1" dirty="0" err="1" smtClean="0"/>
              <a:t>Recovey</a:t>
            </a:r>
            <a:r>
              <a:rPr lang="en-IN" sz="2000" b="1" dirty="0" smtClean="0"/>
              <a:t> Amounts with respect to </a:t>
            </a:r>
            <a:r>
              <a:rPr lang="en-IN" sz="2000" b="1" dirty="0" err="1" smtClean="0"/>
              <a:t>Reported_Month</a:t>
            </a:r>
            <a:r>
              <a:rPr lang="en-US" sz="2000" b="1" i="0" kern="1200" cap="all" spc="30" baseline="0" dirty="0" smtClean="0">
                <a:solidFill>
                  <a:schemeClr val="tx1"/>
                </a:solidFill>
                <a:effectLst/>
                <a:latin typeface="Calibri" panose="020F0502020204030204" pitchFamily="34" charset="0"/>
                <a:ea typeface="+mj-ea"/>
                <a:cs typeface="Calibri" panose="020F0502020204030204" pitchFamily="34" charset="0"/>
              </a:rPr>
              <a:t>:</a:t>
            </a:r>
            <a:endParaRPr lang="en-US" sz="2000" kern="1200" cap="all" spc="30" baseline="0" dirty="0">
              <a:solidFill>
                <a:schemeClr val="tx1"/>
              </a:solidFill>
              <a:latin typeface="Calibri" panose="020F0502020204030204" pitchFamily="34" charset="0"/>
              <a:ea typeface="+mj-ea"/>
              <a:cs typeface="Calibri" panose="020F0502020204030204" pitchFamily="34" charset="0"/>
            </a:endParaRPr>
          </a:p>
        </p:txBody>
      </p:sp>
      <p:cxnSp>
        <p:nvCxnSpPr>
          <p:cNvPr id="22" name="Straight Connector 21">
            <a:extLst>
              <a:ext uri="{FF2B5EF4-FFF2-40B4-BE49-F238E27FC236}">
                <a16:creationId xmlns:a16="http://schemas.microsoft.com/office/drawing/2014/main" xmlns="" id="{7F1E95A2-E5F1-4C8A-92DC-CE369D193924}"/>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217498AA-AD13-4E7C-95C4-2F0B61CAAC2F}"/>
              </a:ext>
            </a:extLst>
          </p:cNvPr>
          <p:cNvSpPr txBox="1"/>
          <p:nvPr/>
        </p:nvSpPr>
        <p:spPr>
          <a:xfrm>
            <a:off x="1309036" y="5162485"/>
            <a:ext cx="8845617" cy="830710"/>
          </a:xfrm>
          <a:prstGeom prst="rect">
            <a:avLst/>
          </a:prstGeom>
        </p:spPr>
        <p:txBody>
          <a:bodyPr vert="horz" lIns="91440" tIns="45720" rIns="91440" bIns="45720" rtlCol="0">
            <a:normAutofit fontScale="92500" lnSpcReduction="10000"/>
          </a:bodyPr>
          <a:lstStyle/>
          <a:p>
            <a:pPr algn="ctr"/>
            <a:r>
              <a:rPr lang="en-IN" dirty="0" smtClean="0"/>
              <a:t>February is the Month with highest sum of claims recovered.</a:t>
            </a:r>
          </a:p>
          <a:p>
            <a:r>
              <a:rPr lang="en-IN" dirty="0" smtClean="0"/>
              <a:t/>
            </a:r>
            <a:br>
              <a:rPr lang="en-IN" dirty="0" smtClean="0"/>
            </a:br>
            <a:endParaRPr lang="en-US" dirty="0">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xmlns="" id="{AFCF674C-D208-4497-A189-02E8503DA8F3}"/>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7649" name="Picture 1"/>
          <p:cNvPicPr>
            <a:picLocks noChangeAspect="1" noChangeArrowheads="1"/>
          </p:cNvPicPr>
          <p:nvPr/>
        </p:nvPicPr>
        <p:blipFill>
          <a:blip r:embed="rId2"/>
          <a:srcRect/>
          <a:stretch>
            <a:fillRect/>
          </a:stretch>
        </p:blipFill>
        <p:spPr bwMode="auto">
          <a:xfrm>
            <a:off x="652463" y="1776413"/>
            <a:ext cx="10233709" cy="3106822"/>
          </a:xfrm>
          <a:prstGeom prst="rect">
            <a:avLst/>
          </a:prstGeom>
          <a:noFill/>
          <a:ln w="9525">
            <a:noFill/>
            <a:miter lim="800000"/>
            <a:headEnd/>
            <a:tailEnd/>
          </a:ln>
          <a:effectLst/>
        </p:spPr>
      </p:pic>
    </p:spTree>
    <p:extLst>
      <p:ext uri="{BB962C8B-B14F-4D97-AF65-F5344CB8AC3E}">
        <p14:creationId xmlns:p14="http://schemas.microsoft.com/office/powerpoint/2010/main" xmlns="" val="3722944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28" name="Straight Connector 191">
            <a:extLst>
              <a:ext uri="{FF2B5EF4-FFF2-40B4-BE49-F238E27FC236}">
                <a16:creationId xmlns:a16="http://schemas.microsoft.com/office/drawing/2014/main" xmlns="" id="{F64F9B95-9045-48D2-B9F3-2927E98F54A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9" name="Straight Connector 192">
            <a:extLst>
              <a:ext uri="{FF2B5EF4-FFF2-40B4-BE49-F238E27FC236}">
                <a16:creationId xmlns:a16="http://schemas.microsoft.com/office/drawing/2014/main" xmlns="" id="{085AA86F-6A4D-4BCB-A045-D992CDC2959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030" name="Rectangle 193">
            <a:extLst>
              <a:ext uri="{FF2B5EF4-FFF2-40B4-BE49-F238E27FC236}">
                <a16:creationId xmlns:a16="http://schemas.microsoft.com/office/drawing/2014/main" xmlns="" id="{E49D7415-2F11-44C2-B6AA-13A25B6814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xmlns="" id="{26222235-331E-4412-84E2-B8CC5FA56ACD}"/>
              </a:ext>
            </a:extLst>
          </p:cNvPr>
          <p:cNvSpPr>
            <a:spLocks noGrp="1"/>
          </p:cNvSpPr>
          <p:nvPr>
            <p:ph type="title"/>
          </p:nvPr>
        </p:nvSpPr>
        <p:spPr>
          <a:xfrm>
            <a:off x="700087" y="766764"/>
            <a:ext cx="6852004" cy="1362073"/>
          </a:xfrm>
        </p:spPr>
        <p:txBody>
          <a:bodyPr vert="horz" lIns="91440" tIns="45720" rIns="91440" bIns="45720" rtlCol="0" anchor="t">
            <a:normAutofit/>
          </a:bodyPr>
          <a:lstStyle/>
          <a:p>
            <a:r>
              <a:rPr lang="en-US" sz="2400" b="1" kern="1200" cap="all" spc="30" baseline="0" dirty="0">
                <a:solidFill>
                  <a:schemeClr val="tx1"/>
                </a:solidFill>
                <a:latin typeface="+mj-lt"/>
                <a:ea typeface="+mj-ea"/>
                <a:cs typeface="+mj-cs"/>
              </a:rPr>
              <a:t>Introduction</a:t>
            </a:r>
            <a:br>
              <a:rPr lang="en-US" sz="2400" b="1" kern="1200" cap="all" spc="30" baseline="0" dirty="0">
                <a:solidFill>
                  <a:schemeClr val="tx1"/>
                </a:solidFill>
                <a:latin typeface="+mj-lt"/>
                <a:ea typeface="+mj-ea"/>
                <a:cs typeface="+mj-cs"/>
              </a:rPr>
            </a:br>
            <a:endParaRPr lang="en-US" sz="2400" b="1" kern="1200" cap="all" spc="30" baseline="0" dirty="0">
              <a:solidFill>
                <a:schemeClr val="tx1"/>
              </a:solidFill>
              <a:latin typeface="+mj-lt"/>
              <a:ea typeface="+mj-ea"/>
              <a:cs typeface="+mj-cs"/>
            </a:endParaRPr>
          </a:p>
        </p:txBody>
      </p:sp>
      <p:cxnSp>
        <p:nvCxnSpPr>
          <p:cNvPr id="1031" name="Straight Connector 194">
            <a:extLst>
              <a:ext uri="{FF2B5EF4-FFF2-40B4-BE49-F238E27FC236}">
                <a16:creationId xmlns:a16="http://schemas.microsoft.com/office/drawing/2014/main" xmlns="" id="{7F1E95A2-E5F1-4C8A-92DC-CE369D193924}"/>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xmlns="" id="{AFCF674C-D208-4497-A189-02E8503DA8F3}"/>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035" name="TextBox 24">
            <a:extLst>
              <a:ext uri="{FF2B5EF4-FFF2-40B4-BE49-F238E27FC236}">
                <a16:creationId xmlns:a16="http://schemas.microsoft.com/office/drawing/2014/main" xmlns="" id="{8846D73F-E35C-4D21-9144-1475C902780C}"/>
              </a:ext>
            </a:extLst>
          </p:cNvPr>
          <p:cNvGraphicFramePr/>
          <p:nvPr>
            <p:extLst>
              <p:ext uri="{D42A27DB-BD31-4B8C-83A1-F6EECF244321}">
                <p14:modId xmlns:p14="http://schemas.microsoft.com/office/powerpoint/2010/main" xmlns="" val="1615235219"/>
              </p:ext>
            </p:extLst>
          </p:nvPr>
        </p:nvGraphicFramePr>
        <p:xfrm>
          <a:off x="827774" y="1578543"/>
          <a:ext cx="10655166" cy="43987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25322452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5" name="Straight Connector 14">
            <a:extLst>
              <a:ext uri="{FF2B5EF4-FFF2-40B4-BE49-F238E27FC236}">
                <a16:creationId xmlns:a16="http://schemas.microsoft.com/office/drawing/2014/main" xmlns="" id="{F64F9B95-9045-48D2-B9F3-2927E98F54A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16">
            <a:extLst>
              <a:ext uri="{FF2B5EF4-FFF2-40B4-BE49-F238E27FC236}">
                <a16:creationId xmlns:a16="http://schemas.microsoft.com/office/drawing/2014/main" xmlns="" id="{085AA86F-6A4D-4BCB-A045-D992CDC2959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7" name="Rectangle 18">
            <a:extLst>
              <a:ext uri="{FF2B5EF4-FFF2-40B4-BE49-F238E27FC236}">
                <a16:creationId xmlns:a16="http://schemas.microsoft.com/office/drawing/2014/main" xmlns="" id="{E49D7415-2F11-44C2-B6AA-13A25B6814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0">
            <a:extLst>
              <a:ext uri="{FF2B5EF4-FFF2-40B4-BE49-F238E27FC236}">
                <a16:creationId xmlns:a16="http://schemas.microsoft.com/office/drawing/2014/main" xmlns="" id="{7F1E95A2-E5F1-4C8A-92DC-CE369D193924}"/>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xmlns="" id="{33E14A52-A1FC-4C39-8AB2-0EF04072032E}"/>
              </a:ext>
            </a:extLst>
          </p:cNvPr>
          <p:cNvSpPr txBox="1"/>
          <p:nvPr/>
        </p:nvSpPr>
        <p:spPr>
          <a:xfrm>
            <a:off x="655336" y="1056793"/>
            <a:ext cx="9220183" cy="868260"/>
          </a:xfrm>
          <a:prstGeom prst="rect">
            <a:avLst/>
          </a:prstGeom>
        </p:spPr>
        <p:txBody>
          <a:bodyPr vert="horz" lIns="91440" tIns="45720" rIns="91440" bIns="45720" rtlCol="0">
            <a:normAutofit/>
          </a:bodyPr>
          <a:lstStyle/>
          <a:p>
            <a:r>
              <a:rPr lang="en-US" sz="2000" b="1" dirty="0" smtClean="0">
                <a:latin typeface="Calibri" panose="020F0502020204030204" pitchFamily="34" charset="0"/>
                <a:cs typeface="Calibri" panose="020F0502020204030204" pitchFamily="34" charset="0"/>
              </a:rPr>
              <a:t>13</a:t>
            </a:r>
            <a:r>
              <a:rPr lang="en-US" sz="2000" b="1" i="0" dirty="0" smtClean="0">
                <a:effectLst/>
                <a:latin typeface="Calibri" panose="020F0502020204030204" pitchFamily="34" charset="0"/>
                <a:cs typeface="Calibri" panose="020F0502020204030204" pitchFamily="34" charset="0"/>
              </a:rPr>
              <a:t>.</a:t>
            </a:r>
            <a:r>
              <a:rPr lang="en-US" sz="2000" b="1" i="0" dirty="0">
                <a:effectLst/>
                <a:latin typeface="Calibri" panose="020F0502020204030204" pitchFamily="34" charset="0"/>
                <a:cs typeface="Calibri" panose="020F0502020204030204" pitchFamily="34" charset="0"/>
              </a:rPr>
              <a:t> </a:t>
            </a:r>
            <a:r>
              <a:rPr lang="en-IN" sz="2000" b="1" dirty="0" smtClean="0"/>
              <a:t> Graph showing the distribution of Recovery </a:t>
            </a:r>
            <a:r>
              <a:rPr lang="en-IN" sz="2000" b="1" dirty="0" smtClean="0"/>
              <a:t>amounts </a:t>
            </a:r>
            <a:r>
              <a:rPr lang="en-US" sz="2000" b="1" i="0" dirty="0" smtClean="0">
                <a:effectLst/>
                <a:latin typeface="Calibri" panose="020F0502020204030204" pitchFamily="34" charset="0"/>
                <a:cs typeface="Calibri" panose="020F0502020204030204" pitchFamily="34" charset="0"/>
              </a:rPr>
              <a:t>:</a:t>
            </a:r>
            <a:endParaRPr lang="en-US" sz="2000" dirty="0">
              <a:latin typeface="Calibri" panose="020F0502020204030204" pitchFamily="34" charset="0"/>
              <a:cs typeface="Calibri" panose="020F0502020204030204" pitchFamily="34" charset="0"/>
            </a:endParaRPr>
          </a:p>
        </p:txBody>
      </p:sp>
      <p:pic>
        <p:nvPicPr>
          <p:cNvPr id="29" name="Graphic 11" descr="Bank">
            <a:extLst>
              <a:ext uri="{FF2B5EF4-FFF2-40B4-BE49-F238E27FC236}">
                <a16:creationId xmlns:a16="http://schemas.microsoft.com/office/drawing/2014/main" xmlns="" id="{C1338AD3-6C60-0E5F-B61A-3A2FDD70D499}"/>
              </a:ext>
            </a:extLst>
          </p:cNvPr>
          <p:cNvPicPr>
            <a:picLocks noChangeAspect="1"/>
          </p:cNvPicPr>
          <p:nvPr/>
        </p:nvPicPr>
        <p:blipFill>
          <a:blip r:embed="rId2">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a:off x="8115300" y="1790698"/>
            <a:ext cx="3276600" cy="3276600"/>
          </a:xfrm>
          <a:prstGeom prst="rect">
            <a:avLst/>
          </a:prstGeom>
        </p:spPr>
      </p:pic>
      <p:cxnSp>
        <p:nvCxnSpPr>
          <p:cNvPr id="30" name="Straight Connector 22">
            <a:extLst>
              <a:ext uri="{FF2B5EF4-FFF2-40B4-BE49-F238E27FC236}">
                <a16:creationId xmlns:a16="http://schemas.microsoft.com/office/drawing/2014/main" xmlns="" id="{AFCF674C-D208-4497-A189-02E8503DA8F3}"/>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6625" name="Picture 1"/>
          <p:cNvPicPr>
            <a:picLocks noChangeAspect="1" noChangeArrowheads="1"/>
          </p:cNvPicPr>
          <p:nvPr/>
        </p:nvPicPr>
        <p:blipFill>
          <a:blip r:embed="rId4"/>
          <a:srcRect/>
          <a:stretch>
            <a:fillRect/>
          </a:stretch>
        </p:blipFill>
        <p:spPr bwMode="auto">
          <a:xfrm>
            <a:off x="1078429" y="1891214"/>
            <a:ext cx="5283869" cy="3171825"/>
          </a:xfrm>
          <a:prstGeom prst="rect">
            <a:avLst/>
          </a:prstGeom>
          <a:noFill/>
          <a:ln w="9525">
            <a:noFill/>
            <a:miter lim="800000"/>
            <a:headEnd/>
            <a:tailEnd/>
          </a:ln>
          <a:effectLst/>
        </p:spPr>
      </p:pic>
    </p:spTree>
    <p:extLst>
      <p:ext uri="{BB962C8B-B14F-4D97-AF65-F5344CB8AC3E}">
        <p14:creationId xmlns:p14="http://schemas.microsoft.com/office/powerpoint/2010/main" xmlns="" val="3204653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xmlns="" id="{F64F9B95-9045-48D2-B9F3-2927E98F54A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085AA86F-6A4D-4BCB-A045-D992CDC2959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xmlns="" id="{E49D7415-2F11-44C2-B6AA-13A25B6814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xmlns="" id="{7F1E95A2-E5F1-4C8A-92DC-CE369D193924}"/>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xmlns="" id="{00B69CF0-19EB-4313-8BBC-D1DDFC711512}"/>
              </a:ext>
            </a:extLst>
          </p:cNvPr>
          <p:cNvSpPr txBox="1"/>
          <p:nvPr/>
        </p:nvSpPr>
        <p:spPr>
          <a:xfrm>
            <a:off x="700087" y="1039155"/>
            <a:ext cx="10522969" cy="1290018"/>
          </a:xfrm>
          <a:prstGeom prst="rect">
            <a:avLst/>
          </a:prstGeom>
        </p:spPr>
        <p:txBody>
          <a:bodyPr vert="horz" lIns="91440" tIns="45720" rIns="91440" bIns="45720" rtlCol="0">
            <a:noAutofit/>
          </a:bodyPr>
          <a:lstStyle/>
          <a:p>
            <a:r>
              <a:rPr lang="en-US" sz="2000" b="1" dirty="0" smtClean="0">
                <a:latin typeface="Calibri "/>
              </a:rPr>
              <a:t>14</a:t>
            </a:r>
            <a:r>
              <a:rPr lang="en-US" sz="2000" b="1" i="0" dirty="0" smtClean="0">
                <a:effectLst/>
                <a:latin typeface="Calibri "/>
              </a:rPr>
              <a:t>. </a:t>
            </a:r>
            <a:r>
              <a:rPr lang="en-IN" sz="2000" b="1" dirty="0" smtClean="0"/>
              <a:t>Graph showing the variation if </a:t>
            </a:r>
            <a:r>
              <a:rPr lang="en-IN" sz="2000" b="1" dirty="0" smtClean="0"/>
              <a:t>complaint </a:t>
            </a:r>
            <a:r>
              <a:rPr lang="en-IN" sz="2000" b="1" dirty="0" smtClean="0"/>
              <a:t>status </a:t>
            </a:r>
            <a:r>
              <a:rPr lang="en-IN" sz="2000" b="1" dirty="0" smtClean="0"/>
              <a:t>vs. </a:t>
            </a:r>
            <a:r>
              <a:rPr lang="en-IN" sz="2000" b="1" dirty="0" smtClean="0"/>
              <a:t>Recovery amounts and Reason filed</a:t>
            </a:r>
          </a:p>
          <a:p>
            <a:r>
              <a:rPr lang="en-IN" sz="2400" dirty="0" smtClean="0"/>
              <a:t/>
            </a:r>
            <a:br>
              <a:rPr lang="en-IN" sz="2400" dirty="0" smtClean="0"/>
            </a:br>
            <a:r>
              <a:rPr lang="en-IN" sz="2400" dirty="0" smtClean="0"/>
              <a:t> </a:t>
            </a:r>
            <a:endParaRPr lang="en-US" sz="2400" b="0" i="0" dirty="0">
              <a:effectLst/>
              <a:latin typeface="Calibri "/>
            </a:endParaRPr>
          </a:p>
          <a:p>
            <a:pPr>
              <a:lnSpc>
                <a:spcPct val="120000"/>
              </a:lnSpc>
              <a:spcAft>
                <a:spcPts val="600"/>
              </a:spcAft>
            </a:pPr>
            <a:r>
              <a:rPr lang="en-US" sz="2400" dirty="0">
                <a:latin typeface="Calibri "/>
              </a:rPr>
              <a:t/>
            </a:r>
            <a:br>
              <a:rPr lang="en-US" sz="2400" dirty="0">
                <a:latin typeface="Calibri "/>
              </a:rPr>
            </a:br>
            <a:endParaRPr lang="en-US" sz="2400" dirty="0">
              <a:latin typeface="Calibri "/>
            </a:endParaRPr>
          </a:p>
        </p:txBody>
      </p:sp>
      <p:cxnSp>
        <p:nvCxnSpPr>
          <p:cNvPr id="23" name="Straight Connector 22">
            <a:extLst>
              <a:ext uri="{FF2B5EF4-FFF2-40B4-BE49-F238E27FC236}">
                <a16:creationId xmlns:a16="http://schemas.microsoft.com/office/drawing/2014/main" xmlns="" id="{AFCF674C-D208-4497-A189-02E8503DA8F3}"/>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5601" name="Picture 1"/>
          <p:cNvPicPr>
            <a:picLocks noChangeAspect="1" noChangeArrowheads="1"/>
          </p:cNvPicPr>
          <p:nvPr/>
        </p:nvPicPr>
        <p:blipFill>
          <a:blip r:embed="rId2"/>
          <a:srcRect/>
          <a:stretch>
            <a:fillRect/>
          </a:stretch>
        </p:blipFill>
        <p:spPr bwMode="auto">
          <a:xfrm>
            <a:off x="1047248" y="1954609"/>
            <a:ext cx="9771547" cy="3320773"/>
          </a:xfrm>
          <a:prstGeom prst="rect">
            <a:avLst/>
          </a:prstGeom>
          <a:noFill/>
          <a:ln w="9525">
            <a:noFill/>
            <a:miter lim="800000"/>
            <a:headEnd/>
            <a:tailEnd/>
          </a:ln>
          <a:effectLst/>
        </p:spPr>
      </p:pic>
    </p:spTree>
    <p:extLst>
      <p:ext uri="{BB962C8B-B14F-4D97-AF65-F5344CB8AC3E}">
        <p14:creationId xmlns:p14="http://schemas.microsoft.com/office/powerpoint/2010/main" xmlns="" val="5027358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xmlns="" id="{F64F9B95-9045-48D2-B9F3-2927E98F54A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085AA86F-6A4D-4BCB-A045-D992CDC2959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xmlns="" id="{DEF92653-5D6D-47E6-8744-0DAF76E049C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xmlns="" id="{07B616D9-96D5-474C-AC8D-278C84901655}"/>
              </a:ext>
            </a:extLst>
          </p:cNvPr>
          <p:cNvSpPr txBox="1"/>
          <p:nvPr/>
        </p:nvSpPr>
        <p:spPr>
          <a:xfrm>
            <a:off x="678426" y="889820"/>
            <a:ext cx="9989574" cy="725914"/>
          </a:xfrm>
          <a:prstGeom prst="rect">
            <a:avLst/>
          </a:prstGeom>
        </p:spPr>
        <p:txBody>
          <a:bodyPr vert="horz" lIns="91440" tIns="45720" rIns="91440" bIns="45720" rtlCol="0" anchor="t">
            <a:normAutofit fontScale="62500" lnSpcReduction="20000"/>
          </a:bodyPr>
          <a:lstStyle/>
          <a:p>
            <a:r>
              <a:rPr kumimoji="0" lang="en-US" altLang="en-US" sz="3400" b="1" i="0" u="none" strike="noStrike" cap="all" spc="30" normalizeH="0" dirty="0" smtClean="0">
                <a:ln>
                  <a:noFill/>
                </a:ln>
                <a:effectLst/>
                <a:latin typeface="Calibri" panose="020F0502020204030204" pitchFamily="34" charset="0"/>
                <a:ea typeface="+mj-ea"/>
                <a:cs typeface="Calibri" panose="020F0502020204030204" pitchFamily="34" charset="0"/>
              </a:rPr>
              <a:t>15.</a:t>
            </a:r>
            <a:r>
              <a:rPr lang="en-IN" sz="3400" b="1" dirty="0" smtClean="0"/>
              <a:t> Correlation matrix:</a:t>
            </a:r>
            <a:endParaRPr lang="en-IN" sz="3400" b="1" dirty="0" smtClean="0"/>
          </a:p>
          <a:p>
            <a:r>
              <a:rPr lang="en-IN" sz="2400" dirty="0" smtClean="0"/>
              <a:t/>
            </a:r>
            <a:br>
              <a:rPr lang="en-IN" sz="2400" dirty="0" smtClean="0"/>
            </a:br>
            <a:endParaRPr kumimoji="0" lang="en-US" altLang="en-US" sz="2400" b="1" i="0" u="none" strike="noStrike" cap="all" spc="30" normalizeH="0" dirty="0">
              <a:ln>
                <a:noFill/>
              </a:ln>
              <a:effectLst/>
              <a:latin typeface="Calibri" panose="020F0502020204030204" pitchFamily="34" charset="0"/>
              <a:ea typeface="+mj-ea"/>
              <a:cs typeface="Calibri" panose="020F0502020204030204" pitchFamily="34" charset="0"/>
            </a:endParaRPr>
          </a:p>
        </p:txBody>
      </p:sp>
      <p:cxnSp>
        <p:nvCxnSpPr>
          <p:cNvPr id="19" name="Straight Connector 18">
            <a:extLst>
              <a:ext uri="{FF2B5EF4-FFF2-40B4-BE49-F238E27FC236}">
                <a16:creationId xmlns:a16="http://schemas.microsoft.com/office/drawing/2014/main" xmlns="" id="{21A926A9-9B62-48DD-A56E-C2E86029C28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F1D0CB6C-6FF5-4985-B4B9-2C276BBBFE2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4577" name="Picture 1"/>
          <p:cNvPicPr>
            <a:picLocks noChangeAspect="1" noChangeArrowheads="1"/>
          </p:cNvPicPr>
          <p:nvPr/>
        </p:nvPicPr>
        <p:blipFill>
          <a:blip r:embed="rId2"/>
          <a:srcRect/>
          <a:stretch>
            <a:fillRect/>
          </a:stretch>
        </p:blipFill>
        <p:spPr bwMode="auto">
          <a:xfrm>
            <a:off x="1471513" y="1810663"/>
            <a:ext cx="7210474" cy="3968556"/>
          </a:xfrm>
          <a:prstGeom prst="rect">
            <a:avLst/>
          </a:prstGeom>
          <a:noFill/>
          <a:ln w="9525">
            <a:noFill/>
            <a:miter lim="800000"/>
            <a:headEnd/>
            <a:tailEnd/>
          </a:ln>
          <a:effectLst/>
        </p:spPr>
      </p:pic>
    </p:spTree>
    <p:extLst>
      <p:ext uri="{BB962C8B-B14F-4D97-AF65-F5344CB8AC3E}">
        <p14:creationId xmlns:p14="http://schemas.microsoft.com/office/powerpoint/2010/main" xmlns="" val="3382465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xmlns="" id="{F64F9B95-9045-48D2-B9F3-2927E98F54A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085AA86F-6A4D-4BCB-A045-D992CDC2959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8" name="Rectangle 27">
            <a:extLst>
              <a:ext uri="{FF2B5EF4-FFF2-40B4-BE49-F238E27FC236}">
                <a16:creationId xmlns:a16="http://schemas.microsoft.com/office/drawing/2014/main" xmlns="" id="{E49D7415-2F11-44C2-B6AA-13A25B6814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5DCA269B-9637-439B-A4DE-33E46F614C6D}"/>
              </a:ext>
            </a:extLst>
          </p:cNvPr>
          <p:cNvSpPr>
            <a:spLocks noGrp="1"/>
          </p:cNvSpPr>
          <p:nvPr>
            <p:ph type="title"/>
          </p:nvPr>
        </p:nvSpPr>
        <p:spPr>
          <a:xfrm>
            <a:off x="700088" y="909638"/>
            <a:ext cx="6769116" cy="668905"/>
          </a:xfrm>
        </p:spPr>
        <p:txBody>
          <a:bodyPr vert="horz" lIns="91440" tIns="45720" rIns="91440" bIns="45720" rtlCol="0" anchor="t">
            <a:noAutofit/>
          </a:bodyPr>
          <a:lstStyle/>
          <a:p>
            <a:r>
              <a:rPr lang="en-US" sz="2000" b="1" kern="1200" cap="all" spc="30" baseline="0" dirty="0">
                <a:solidFill>
                  <a:schemeClr val="tx1"/>
                </a:solidFill>
                <a:latin typeface="Calibri "/>
              </a:rPr>
              <a:t>Feature ENGINEERING</a:t>
            </a:r>
            <a:br>
              <a:rPr lang="en-US" sz="2000" b="1" kern="1200" cap="all" spc="30" baseline="0" dirty="0">
                <a:solidFill>
                  <a:schemeClr val="tx1"/>
                </a:solidFill>
                <a:latin typeface="Calibri "/>
              </a:rPr>
            </a:br>
            <a:endParaRPr lang="en-US" sz="2000" b="1" kern="1200" cap="all" spc="30" baseline="0" dirty="0">
              <a:solidFill>
                <a:schemeClr val="tx1"/>
              </a:solidFill>
              <a:latin typeface="Calibri "/>
            </a:endParaRPr>
          </a:p>
        </p:txBody>
      </p:sp>
      <p:cxnSp>
        <p:nvCxnSpPr>
          <p:cNvPr id="30" name="Straight Connector 29">
            <a:extLst>
              <a:ext uri="{FF2B5EF4-FFF2-40B4-BE49-F238E27FC236}">
                <a16:creationId xmlns:a16="http://schemas.microsoft.com/office/drawing/2014/main" xmlns="" id="{7F1E95A2-E5F1-4C8A-92DC-CE369D193924}"/>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4CA3F59A-3B95-425F-AE95-060404751A40}"/>
              </a:ext>
            </a:extLst>
          </p:cNvPr>
          <p:cNvSpPr txBox="1"/>
          <p:nvPr/>
        </p:nvSpPr>
        <p:spPr>
          <a:xfrm>
            <a:off x="700088" y="1828800"/>
            <a:ext cx="6451483" cy="3763478"/>
          </a:xfrm>
          <a:prstGeom prst="rect">
            <a:avLst/>
          </a:prstGeom>
        </p:spPr>
        <p:txBody>
          <a:bodyPr vert="horz" lIns="91440" tIns="45720" rIns="91440" bIns="45720" rtlCol="0">
            <a:noAutofit/>
          </a:bodyPr>
          <a:lstStyle/>
          <a:p>
            <a:pPr marR="0" lvl="0" algn="just" fontAlgn="auto">
              <a:lnSpc>
                <a:spcPct val="110000"/>
              </a:lnSpc>
              <a:spcBef>
                <a:spcPts val="0"/>
              </a:spcBef>
              <a:spcAft>
                <a:spcPts val="600"/>
              </a:spcAft>
              <a:buClrTx/>
              <a:buSzTx/>
              <a:tabLst/>
              <a:defRPr/>
            </a:pPr>
            <a:r>
              <a:rPr lang="en-US" sz="1600" b="1" dirty="0" smtClean="0">
                <a:effectLst/>
                <a:latin typeface="Calibri "/>
              </a:rPr>
              <a:t> Chi </a:t>
            </a:r>
            <a:r>
              <a:rPr lang="en-US" sz="1600" b="1" dirty="0">
                <a:effectLst/>
                <a:latin typeface="Calibri "/>
              </a:rPr>
              <a:t>Square </a:t>
            </a:r>
            <a:r>
              <a:rPr lang="en-US" sz="1600" b="1" dirty="0" smtClean="0">
                <a:effectLst/>
                <a:latin typeface="Calibri "/>
              </a:rPr>
              <a:t>test-</a:t>
            </a:r>
          </a:p>
          <a:p>
            <a:pPr marR="0" lvl="0" algn="just" fontAlgn="auto">
              <a:lnSpc>
                <a:spcPct val="110000"/>
              </a:lnSpc>
              <a:spcBef>
                <a:spcPts val="0"/>
              </a:spcBef>
              <a:spcAft>
                <a:spcPts val="600"/>
              </a:spcAft>
              <a:buClrTx/>
              <a:buSzTx/>
              <a:tabLst/>
              <a:defRPr/>
            </a:pPr>
            <a:endParaRPr lang="en-US" sz="1600" b="1" dirty="0">
              <a:effectLst/>
              <a:latin typeface="Calibri "/>
            </a:endParaRPr>
          </a:p>
          <a:p>
            <a:pPr indent="-228600" algn="just" fontAlgn="base">
              <a:lnSpc>
                <a:spcPct val="110000"/>
              </a:lnSpc>
              <a:spcAft>
                <a:spcPts val="600"/>
              </a:spcAft>
              <a:buFont typeface="Arial" panose="020B0604020202020204" pitchFamily="34" charset="0"/>
              <a:buChar char="•"/>
            </a:pPr>
            <a:r>
              <a:rPr lang="en-US" sz="1600" b="0" i="0" dirty="0">
                <a:effectLst/>
                <a:latin typeface="Calibri "/>
              </a:rPr>
              <a:t>The Chi-Square test is best defined as a statistical hypothesis test. This test is used either for comparing a group having a value or in comparing multiple groups with categorical data. The advantages of this test are the robustness with respect to the given data. </a:t>
            </a:r>
            <a:endParaRPr lang="en-US" sz="1600" b="0" i="0" dirty="0" smtClean="0">
              <a:effectLst/>
              <a:latin typeface="Calibri "/>
            </a:endParaRPr>
          </a:p>
          <a:p>
            <a:pPr indent="-228600" algn="just" fontAlgn="base">
              <a:lnSpc>
                <a:spcPct val="110000"/>
              </a:lnSpc>
              <a:spcAft>
                <a:spcPts val="600"/>
              </a:spcAft>
            </a:pPr>
            <a:endParaRPr lang="en-US" sz="1600" b="0" i="0" dirty="0">
              <a:effectLst/>
              <a:latin typeface="Calibri "/>
            </a:endParaRPr>
          </a:p>
          <a:p>
            <a:pPr indent="-228600" algn="just" fontAlgn="base">
              <a:lnSpc>
                <a:spcPct val="110000"/>
              </a:lnSpc>
              <a:spcAft>
                <a:spcPts val="600"/>
              </a:spcAft>
              <a:buFont typeface="Arial" panose="020B0604020202020204" pitchFamily="34" charset="0"/>
              <a:buChar char="•"/>
            </a:pPr>
            <a:r>
              <a:rPr lang="en-US" sz="1600" b="0" i="0" dirty="0">
                <a:effectLst/>
                <a:latin typeface="Calibri "/>
              </a:rPr>
              <a:t>It can only be used when two categorical variables are there and related to some population. The Chi-square test is a goodness fit statistic because it measures how well the observation data fits the distributed data</a:t>
            </a:r>
            <a:r>
              <a:rPr lang="en-US" sz="1600" b="0" i="0" dirty="0" smtClean="0">
                <a:effectLst/>
                <a:latin typeface="Calibri "/>
              </a:rPr>
              <a:t>.</a:t>
            </a:r>
            <a:endParaRPr lang="en-US" sz="1600" b="0" i="0" dirty="0">
              <a:effectLst/>
              <a:latin typeface="Calibri "/>
            </a:endParaRPr>
          </a:p>
          <a:p>
            <a:pPr marR="0" lvl="0" algn="just" fontAlgn="auto">
              <a:lnSpc>
                <a:spcPct val="110000"/>
              </a:lnSpc>
              <a:spcBef>
                <a:spcPts val="0"/>
              </a:spcBef>
              <a:spcAft>
                <a:spcPts val="600"/>
              </a:spcAft>
              <a:buClrTx/>
              <a:buSzTx/>
              <a:tabLst/>
              <a:defRPr/>
            </a:pPr>
            <a:r>
              <a:rPr lang="en-US" sz="1600" dirty="0" smtClean="0">
                <a:effectLst/>
                <a:latin typeface="Calibri "/>
              </a:rPr>
              <a:t> </a:t>
            </a:r>
          </a:p>
          <a:p>
            <a:pPr indent="-228600" algn="just">
              <a:lnSpc>
                <a:spcPct val="110000"/>
              </a:lnSpc>
              <a:spcAft>
                <a:spcPts val="600"/>
              </a:spcAft>
              <a:buFont typeface="Arial" panose="020B0604020202020204" pitchFamily="34" charset="0"/>
              <a:buChar char="•"/>
            </a:pPr>
            <a:endParaRPr lang="en-US" sz="1600" dirty="0"/>
          </a:p>
        </p:txBody>
      </p:sp>
      <p:cxnSp>
        <p:nvCxnSpPr>
          <p:cNvPr id="32" name="Straight Connector 31">
            <a:extLst>
              <a:ext uri="{FF2B5EF4-FFF2-40B4-BE49-F238E27FC236}">
                <a16:creationId xmlns:a16="http://schemas.microsoft.com/office/drawing/2014/main" xmlns="" id="{AFCF674C-D208-4497-A189-02E8503DA8F3}"/>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1505" name="Picture 1"/>
          <p:cNvPicPr>
            <a:picLocks noChangeAspect="1" noChangeArrowheads="1"/>
          </p:cNvPicPr>
          <p:nvPr/>
        </p:nvPicPr>
        <p:blipFill>
          <a:blip r:embed="rId3"/>
          <a:srcRect/>
          <a:stretch>
            <a:fillRect/>
          </a:stretch>
        </p:blipFill>
        <p:spPr bwMode="auto">
          <a:xfrm>
            <a:off x="7536581" y="1857676"/>
            <a:ext cx="4279984" cy="3975233"/>
          </a:xfrm>
          <a:prstGeom prst="rect">
            <a:avLst/>
          </a:prstGeom>
          <a:noFill/>
          <a:ln w="9525">
            <a:noFill/>
            <a:miter lim="800000"/>
            <a:headEnd/>
            <a:tailEnd/>
          </a:ln>
          <a:effectLst/>
        </p:spPr>
      </p:pic>
    </p:spTree>
    <p:extLst>
      <p:ext uri="{BB962C8B-B14F-4D97-AF65-F5344CB8AC3E}">
        <p14:creationId xmlns:p14="http://schemas.microsoft.com/office/powerpoint/2010/main" xmlns="" val="20539766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0636" y="1472665"/>
            <a:ext cx="6739692" cy="4456549"/>
          </a:xfrm>
        </p:spPr>
        <p:txBody>
          <a:bodyPr>
            <a:normAutofit/>
          </a:bodyPr>
          <a:lstStyle/>
          <a:p>
            <a:pPr>
              <a:buNone/>
            </a:pPr>
            <a:r>
              <a:rPr lang="en-IN" b="1" dirty="0" err="1" smtClean="0"/>
              <a:t>InterQuartileRange</a:t>
            </a:r>
            <a:r>
              <a:rPr lang="en-IN" b="1" dirty="0" smtClean="0"/>
              <a:t>:</a:t>
            </a:r>
          </a:p>
          <a:p>
            <a:pPr algn="just"/>
            <a:r>
              <a:rPr lang="en-IN" sz="1700" dirty="0" smtClean="0"/>
              <a:t>The </a:t>
            </a:r>
            <a:r>
              <a:rPr lang="en-IN" sz="1700" dirty="0" err="1" smtClean="0"/>
              <a:t>interquartile</a:t>
            </a:r>
            <a:r>
              <a:rPr lang="en-IN" sz="1700" dirty="0" smtClean="0"/>
              <a:t> range defines the difference between the third and the first quartile. Quartiles are the partitioned values that divide the whole series into 4 equal parts. So, there are 3 quartiles. First Quartile is denoted by Q</a:t>
            </a:r>
            <a:r>
              <a:rPr lang="en-IN" sz="1700" baseline="-25000" dirty="0" smtClean="0"/>
              <a:t>1 </a:t>
            </a:r>
            <a:r>
              <a:rPr lang="en-IN" sz="1700" dirty="0" smtClean="0"/>
              <a:t>known as the lower quartile, the second Quartile is denoted by Q</a:t>
            </a:r>
            <a:r>
              <a:rPr lang="en-IN" sz="1700" baseline="-25000" dirty="0" smtClean="0"/>
              <a:t>2</a:t>
            </a:r>
            <a:r>
              <a:rPr lang="en-IN" sz="1700" dirty="0" smtClean="0"/>
              <a:t> and the third Quartile is denoted by Q</a:t>
            </a:r>
            <a:r>
              <a:rPr lang="en-IN" sz="1700" baseline="-25000" dirty="0" smtClean="0"/>
              <a:t>3</a:t>
            </a:r>
            <a:r>
              <a:rPr lang="en-IN" sz="1700" dirty="0" smtClean="0"/>
              <a:t> known as the upper quartile. Therefore, the </a:t>
            </a:r>
            <a:r>
              <a:rPr lang="en-IN" sz="1700" dirty="0" err="1" smtClean="0"/>
              <a:t>interquartile</a:t>
            </a:r>
            <a:r>
              <a:rPr lang="en-IN" sz="1700" dirty="0" smtClean="0"/>
              <a:t> range is equal to the upper quartile minus lower </a:t>
            </a:r>
            <a:r>
              <a:rPr lang="en-IN" sz="1700" dirty="0" smtClean="0"/>
              <a:t>quartile. The </a:t>
            </a:r>
            <a:r>
              <a:rPr lang="en-IN" sz="1700" dirty="0" smtClean="0"/>
              <a:t>difference between the upper and lower quartile is known as the </a:t>
            </a:r>
            <a:r>
              <a:rPr lang="en-IN" sz="1700" dirty="0" err="1" smtClean="0"/>
              <a:t>interquartile</a:t>
            </a:r>
            <a:r>
              <a:rPr lang="en-IN" sz="1700" dirty="0" smtClean="0"/>
              <a:t> range. The formula for the </a:t>
            </a:r>
            <a:r>
              <a:rPr lang="en-IN" sz="1700" dirty="0" err="1" smtClean="0"/>
              <a:t>interquartile</a:t>
            </a:r>
            <a:r>
              <a:rPr lang="en-IN" sz="1700" dirty="0" smtClean="0"/>
              <a:t> range is given below</a:t>
            </a:r>
          </a:p>
          <a:p>
            <a:pPr algn="just"/>
            <a:r>
              <a:rPr lang="en-IN" sz="1700" b="1" dirty="0" err="1" smtClean="0"/>
              <a:t>Interquartile</a:t>
            </a:r>
            <a:r>
              <a:rPr lang="en-IN" sz="1700" b="1" dirty="0" smtClean="0"/>
              <a:t> range = Upper Quartile – Lower Quartile = Q</a:t>
            </a:r>
            <a:r>
              <a:rPr lang="en-IN" sz="1700" b="1" baseline="-25000" dirty="0" smtClean="0"/>
              <a:t>­3</a:t>
            </a:r>
            <a:r>
              <a:rPr lang="en-IN" sz="1700" b="1" dirty="0" smtClean="0"/>
              <a:t> – </a:t>
            </a:r>
            <a:r>
              <a:rPr lang="en-IN" sz="1700" b="1" dirty="0" smtClean="0"/>
              <a:t>Q</a:t>
            </a:r>
            <a:r>
              <a:rPr lang="en-IN" sz="1700" b="1" baseline="-25000" dirty="0" smtClean="0"/>
              <a:t>­1</a:t>
            </a:r>
            <a:endParaRPr lang="en-IN" sz="1700" dirty="0" smtClean="0"/>
          </a:p>
          <a:p>
            <a:endParaRPr lang="en-IN" dirty="0"/>
          </a:p>
        </p:txBody>
      </p:sp>
      <p:pic>
        <p:nvPicPr>
          <p:cNvPr id="62466" name="Picture 2"/>
          <p:cNvPicPr>
            <a:picLocks noChangeAspect="1" noChangeArrowheads="1"/>
          </p:cNvPicPr>
          <p:nvPr/>
        </p:nvPicPr>
        <p:blipFill>
          <a:blip r:embed="rId2"/>
          <a:srcRect/>
          <a:stretch>
            <a:fillRect/>
          </a:stretch>
        </p:blipFill>
        <p:spPr bwMode="auto">
          <a:xfrm>
            <a:off x="7546206" y="1927305"/>
            <a:ext cx="3734603" cy="3595679"/>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635" y="922096"/>
            <a:ext cx="10195163" cy="1051083"/>
          </a:xfrm>
        </p:spPr>
        <p:txBody>
          <a:bodyPr>
            <a:normAutofit/>
          </a:bodyPr>
          <a:lstStyle/>
          <a:p>
            <a:r>
              <a:rPr lang="en-IN" sz="2000" b="1" dirty="0" smtClean="0"/>
              <a:t>Feature Scaling:</a:t>
            </a:r>
            <a:endParaRPr lang="en-IN" sz="2000" b="1" dirty="0"/>
          </a:p>
        </p:txBody>
      </p:sp>
      <p:sp>
        <p:nvSpPr>
          <p:cNvPr id="3" name="Content Placeholder 2"/>
          <p:cNvSpPr>
            <a:spLocks noGrp="1"/>
          </p:cNvSpPr>
          <p:nvPr>
            <p:ph idx="1"/>
          </p:nvPr>
        </p:nvSpPr>
        <p:spPr>
          <a:xfrm>
            <a:off x="700636" y="1819175"/>
            <a:ext cx="5873419" cy="4110039"/>
          </a:xfrm>
        </p:spPr>
        <p:txBody>
          <a:bodyPr>
            <a:normAutofit/>
          </a:bodyPr>
          <a:lstStyle/>
          <a:p>
            <a:pPr algn="just"/>
            <a:r>
              <a:rPr lang="en-IN" sz="1600" b="1" dirty="0" smtClean="0"/>
              <a:t>Standardization </a:t>
            </a:r>
            <a:r>
              <a:rPr lang="en-IN" sz="1600" b="1" dirty="0" smtClean="0"/>
              <a:t>: </a:t>
            </a:r>
            <a:r>
              <a:rPr lang="en-IN" sz="1600" dirty="0" smtClean="0"/>
              <a:t>Standardization is </a:t>
            </a:r>
            <a:r>
              <a:rPr lang="en-IN" sz="1600" dirty="0" smtClean="0"/>
              <a:t>another scaling technique where the values are </a:t>
            </a:r>
            <a:r>
              <a:rPr lang="en-IN" sz="1600" dirty="0" smtClean="0"/>
              <a:t>centred </a:t>
            </a:r>
            <a:r>
              <a:rPr lang="en-IN" sz="1600" dirty="0" smtClean="0"/>
              <a:t>around the mean with a unit standard deviation. This means that the mean of the attribute becomes zero and the resultant distribution has a unit standard </a:t>
            </a:r>
            <a:r>
              <a:rPr lang="en-IN" sz="1600" dirty="0" smtClean="0"/>
              <a:t>deviation</a:t>
            </a:r>
            <a:r>
              <a:rPr lang="en-IN" sz="1600" dirty="0" smtClean="0"/>
              <a:t> is the mean of the feature values </a:t>
            </a:r>
            <a:r>
              <a:rPr lang="en-IN" sz="1600" dirty="0" smtClean="0"/>
              <a:t>and is </a:t>
            </a:r>
            <a:r>
              <a:rPr lang="en-IN" sz="1600" dirty="0" smtClean="0"/>
              <a:t>the standard deviation of the feature </a:t>
            </a:r>
            <a:r>
              <a:rPr lang="en-IN" sz="1600" dirty="0" smtClean="0"/>
              <a:t>values</a:t>
            </a:r>
          </a:p>
          <a:p>
            <a:pPr algn="just">
              <a:buNone/>
            </a:pPr>
            <a:endParaRPr lang="en-IN" sz="1600" dirty="0" smtClean="0"/>
          </a:p>
          <a:p>
            <a:pPr algn="just"/>
            <a:r>
              <a:rPr lang="en-IN" sz="1600" b="1" dirty="0" smtClean="0"/>
              <a:t>Normalization:</a:t>
            </a:r>
            <a:r>
              <a:rPr lang="en-IN" sz="1600" b="1" dirty="0" smtClean="0"/>
              <a:t> </a:t>
            </a:r>
            <a:r>
              <a:rPr lang="en-IN" sz="1600" dirty="0" smtClean="0"/>
              <a:t>Normalization is a scaling technique in which values are shifted and rescaled so that they end up ranging between 0 and 1. It is also known as Min-Max </a:t>
            </a:r>
            <a:r>
              <a:rPr lang="en-IN" sz="1600" dirty="0" smtClean="0"/>
              <a:t>scaling. </a:t>
            </a:r>
            <a:r>
              <a:rPr lang="en-IN" sz="1600" dirty="0" err="1" smtClean="0"/>
              <a:t>Xmax</a:t>
            </a:r>
            <a:r>
              <a:rPr lang="en-IN" sz="1600" dirty="0" smtClean="0"/>
              <a:t> </a:t>
            </a:r>
            <a:r>
              <a:rPr lang="en-IN" sz="1600" dirty="0" smtClean="0"/>
              <a:t>and </a:t>
            </a:r>
            <a:r>
              <a:rPr lang="en-IN" sz="1600" dirty="0" err="1" smtClean="0"/>
              <a:t>Xmin</a:t>
            </a:r>
            <a:r>
              <a:rPr lang="en-IN" sz="1600" dirty="0" smtClean="0"/>
              <a:t> are the maximum and the minimum values of the feature respectively</a:t>
            </a:r>
            <a:endParaRPr lang="en-IN" sz="1600" dirty="0"/>
          </a:p>
        </p:txBody>
      </p:sp>
      <p:pic>
        <p:nvPicPr>
          <p:cNvPr id="63490" name="Picture 2"/>
          <p:cNvPicPr>
            <a:picLocks noChangeAspect="1" noChangeArrowheads="1"/>
          </p:cNvPicPr>
          <p:nvPr/>
        </p:nvPicPr>
        <p:blipFill>
          <a:blip r:embed="rId2"/>
          <a:srcRect/>
          <a:stretch>
            <a:fillRect/>
          </a:stretch>
        </p:blipFill>
        <p:spPr bwMode="auto">
          <a:xfrm>
            <a:off x="6733673" y="1924602"/>
            <a:ext cx="4989898" cy="3350041"/>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0" name="Straight Connector 31">
            <a:extLst>
              <a:ext uri="{FF2B5EF4-FFF2-40B4-BE49-F238E27FC236}">
                <a16:creationId xmlns:a16="http://schemas.microsoft.com/office/drawing/2014/main" xmlns="" id="{F64F9B95-9045-48D2-B9F3-2927E98F54A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33">
            <a:extLst>
              <a:ext uri="{FF2B5EF4-FFF2-40B4-BE49-F238E27FC236}">
                <a16:creationId xmlns:a16="http://schemas.microsoft.com/office/drawing/2014/main" xmlns="" id="{085AA86F-6A4D-4BCB-A045-D992CDC2959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42" name="Rectangle 35">
            <a:extLst>
              <a:ext uri="{FF2B5EF4-FFF2-40B4-BE49-F238E27FC236}">
                <a16:creationId xmlns:a16="http://schemas.microsoft.com/office/drawing/2014/main" xmlns="" id="{33E93247-6229-44AB-A550-739E971E690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7AF81658-5947-451E-9ACB-2BE7B6791E1D}"/>
              </a:ext>
            </a:extLst>
          </p:cNvPr>
          <p:cNvSpPr>
            <a:spLocks noGrp="1"/>
          </p:cNvSpPr>
          <p:nvPr>
            <p:ph type="title"/>
          </p:nvPr>
        </p:nvSpPr>
        <p:spPr>
          <a:xfrm>
            <a:off x="695324" y="2501571"/>
            <a:ext cx="3057032" cy="3453874"/>
          </a:xfrm>
        </p:spPr>
        <p:txBody>
          <a:bodyPr vert="horz" lIns="91440" tIns="45720" rIns="91440" bIns="45720" rtlCol="0" anchor="b">
            <a:normAutofit/>
          </a:bodyPr>
          <a:lstStyle/>
          <a:p>
            <a:r>
              <a:rPr lang="en-US" b="1"/>
              <a:t>Machine learning models</a:t>
            </a:r>
          </a:p>
        </p:txBody>
      </p:sp>
      <p:cxnSp>
        <p:nvCxnSpPr>
          <p:cNvPr id="43" name="Straight Connector 37">
            <a:extLst>
              <a:ext uri="{FF2B5EF4-FFF2-40B4-BE49-F238E27FC236}">
                <a16:creationId xmlns:a16="http://schemas.microsoft.com/office/drawing/2014/main" xmlns="" id="{EE2E603F-4A95-4FE8-BB06-211DFD75DBE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371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Video 3" descr="A model of a space ship&#10;&#10;Description automatically generated with low confidence">
            <a:extLst>
              <a:ext uri="{FF2B5EF4-FFF2-40B4-BE49-F238E27FC236}">
                <a16:creationId xmlns:a16="http://schemas.microsoft.com/office/drawing/2014/main" xmlns="" id="{BDC0A6B2-2F5C-D03E-AF7B-4937B3357041}"/>
              </a:ext>
            </a:extLst>
          </p:cNvPr>
          <p:cNvPicPr>
            <a:picLocks noChangeAspect="1"/>
          </p:cNvPicPr>
          <p:nvPr>
            <a:videoFile r:link="rId1"/>
            <p:extLst>
              <p:ext uri="{DAA4B4D4-6D71-4841-9C94-3DE7FCFB9230}">
                <p14:media xmlns:p14="http://schemas.microsoft.com/office/powerpoint/2010/main" xmlns="" r:embed="rId3"/>
              </p:ext>
            </p:extLst>
          </p:nvPr>
        </p:nvPicPr>
        <p:blipFill rotWithShape="1">
          <a:blip r:embed="rId4"/>
          <a:srcRect r="-1" b="283"/>
          <a:stretch/>
        </p:blipFill>
        <p:spPr>
          <a:xfrm>
            <a:off x="4254566" y="1425102"/>
            <a:ext cx="7137334" cy="4003348"/>
          </a:xfrm>
          <a:prstGeom prst="rect">
            <a:avLst/>
          </a:prstGeom>
        </p:spPr>
      </p:pic>
    </p:spTree>
    <p:extLst>
      <p:ext uri="{BB962C8B-B14F-4D97-AF65-F5344CB8AC3E}">
        <p14:creationId xmlns:p14="http://schemas.microsoft.com/office/powerpoint/2010/main" xmlns="" val="49012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xmlns="" id="{F64F9B95-9045-48D2-B9F3-2927E98F54A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085AA86F-6A4D-4BCB-A045-D992CDC2959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xmlns="" id="{F68B2C62-7648-4430-90D5-AE0F252AF1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4A58019D-1366-463E-9AB1-9D527F1F93B9}"/>
              </a:ext>
            </a:extLst>
          </p:cNvPr>
          <p:cNvSpPr>
            <a:spLocks noGrp="1"/>
          </p:cNvSpPr>
          <p:nvPr>
            <p:ph type="title"/>
          </p:nvPr>
        </p:nvSpPr>
        <p:spPr>
          <a:xfrm>
            <a:off x="214694" y="1447801"/>
            <a:ext cx="2903891" cy="3650677"/>
          </a:xfrm>
        </p:spPr>
        <p:txBody>
          <a:bodyPr vert="horz" lIns="91440" tIns="45720" rIns="91440" bIns="45720" rtlCol="0" anchor="t">
            <a:normAutofit/>
          </a:bodyPr>
          <a:lstStyle/>
          <a:p>
            <a:r>
              <a:rPr lang="en-US" sz="2800" b="1" kern="1200" cap="all" spc="30" baseline="0" dirty="0">
                <a:solidFill>
                  <a:schemeClr val="tx1"/>
                </a:solidFill>
                <a:latin typeface="Calibri" panose="020F0502020204030204" pitchFamily="34" charset="0"/>
                <a:cs typeface="Calibri" panose="020F0502020204030204" pitchFamily="34" charset="0"/>
              </a:rPr>
              <a:t>Evaluation metric: </a:t>
            </a:r>
            <a:br>
              <a:rPr lang="en-US" sz="2800" b="1" kern="1200" cap="all" spc="30" baseline="0" dirty="0">
                <a:solidFill>
                  <a:schemeClr val="tx1"/>
                </a:solidFill>
                <a:latin typeface="Calibri" panose="020F0502020204030204" pitchFamily="34" charset="0"/>
                <a:cs typeface="Calibri" panose="020F0502020204030204" pitchFamily="34" charset="0"/>
              </a:rPr>
            </a:br>
            <a:r>
              <a:rPr lang="en-US" sz="2800" b="1" kern="1200" cap="all" spc="30" baseline="0" dirty="0" smtClean="0">
                <a:solidFill>
                  <a:schemeClr val="tx1"/>
                </a:solidFill>
                <a:latin typeface="Calibri" panose="020F0502020204030204" pitchFamily="34" charset="0"/>
                <a:cs typeface="Calibri" panose="020F0502020204030204" pitchFamily="34" charset="0"/>
              </a:rPr>
              <a:t>F1-Score</a:t>
            </a:r>
            <a:endParaRPr lang="en-US" sz="2800" b="1" kern="1200" cap="all" spc="30" baseline="0" dirty="0">
              <a:solidFill>
                <a:schemeClr val="tx1"/>
              </a:solidFill>
              <a:latin typeface="Calibri" panose="020F0502020204030204" pitchFamily="34" charset="0"/>
              <a:cs typeface="Calibri" panose="020F0502020204030204" pitchFamily="34" charset="0"/>
            </a:endParaRPr>
          </a:p>
        </p:txBody>
      </p:sp>
      <p:cxnSp>
        <p:nvCxnSpPr>
          <p:cNvPr id="16" name="Straight Connector 15">
            <a:extLst>
              <a:ext uri="{FF2B5EF4-FFF2-40B4-BE49-F238E27FC236}">
                <a16:creationId xmlns:a16="http://schemas.microsoft.com/office/drawing/2014/main" xmlns="" id="{E423DFCF-3B37-4389-873D-3308EBD44D88}"/>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V="1">
            <a:off x="3228265" y="723900"/>
            <a:ext cx="0" cy="5410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6" name="TextBox 3">
            <a:extLst>
              <a:ext uri="{FF2B5EF4-FFF2-40B4-BE49-F238E27FC236}">
                <a16:creationId xmlns:a16="http://schemas.microsoft.com/office/drawing/2014/main" xmlns="" id="{89918272-093E-AB92-2383-2A07616FE589}"/>
              </a:ext>
            </a:extLst>
          </p:cNvPr>
          <p:cNvGraphicFramePr/>
          <p:nvPr>
            <p:extLst>
              <p:ext uri="{D42A27DB-BD31-4B8C-83A1-F6EECF244321}">
                <p14:modId xmlns:p14="http://schemas.microsoft.com/office/powerpoint/2010/main" xmlns="" val="2396258646"/>
              </p:ext>
            </p:extLst>
          </p:nvPr>
        </p:nvGraphicFramePr>
        <p:xfrm>
          <a:off x="3987800" y="723900"/>
          <a:ext cx="7442201" cy="54002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218254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5" name="Straight Connector 134">
            <a:extLst>
              <a:ext uri="{FF2B5EF4-FFF2-40B4-BE49-F238E27FC236}">
                <a16:creationId xmlns:a16="http://schemas.microsoft.com/office/drawing/2014/main" xmlns="" id="{F64F9B95-9045-48D2-B9F3-2927E98F54A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xmlns="" id="{085AA86F-6A4D-4BCB-A045-D992CDC2959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39" name="Rectangle 138">
            <a:extLst>
              <a:ext uri="{FF2B5EF4-FFF2-40B4-BE49-F238E27FC236}">
                <a16:creationId xmlns:a16="http://schemas.microsoft.com/office/drawing/2014/main" xmlns="" id="{33E93247-6229-44AB-A550-739E971E690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10C9728B-4565-4D6C-90AF-63DC20DB0BAB}"/>
              </a:ext>
            </a:extLst>
          </p:cNvPr>
          <p:cNvSpPr>
            <a:spLocks noGrp="1"/>
          </p:cNvSpPr>
          <p:nvPr>
            <p:ph type="title"/>
          </p:nvPr>
        </p:nvSpPr>
        <p:spPr>
          <a:xfrm>
            <a:off x="800100" y="963986"/>
            <a:ext cx="4887382" cy="967630"/>
          </a:xfrm>
        </p:spPr>
        <p:txBody>
          <a:bodyPr vert="horz" lIns="91440" tIns="45720" rIns="91440" bIns="45720" rtlCol="0" anchor="t">
            <a:normAutofit/>
          </a:bodyPr>
          <a:lstStyle/>
          <a:p>
            <a:r>
              <a:rPr lang="en-US" sz="2000" b="1" dirty="0" smtClean="0">
                <a:latin typeface="Calibri "/>
              </a:rPr>
              <a:t>1.Logistic </a:t>
            </a:r>
            <a:r>
              <a:rPr lang="en-US" sz="2000" b="1" dirty="0">
                <a:latin typeface="Calibri "/>
              </a:rPr>
              <a:t>regression:</a:t>
            </a:r>
          </a:p>
        </p:txBody>
      </p:sp>
      <p:cxnSp>
        <p:nvCxnSpPr>
          <p:cNvPr id="141" name="Straight Connector 140">
            <a:extLst>
              <a:ext uri="{FF2B5EF4-FFF2-40B4-BE49-F238E27FC236}">
                <a16:creationId xmlns:a16="http://schemas.microsoft.com/office/drawing/2014/main" xmlns="" id="{EE2E603F-4A95-4FE8-BB06-211DFD75DBE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xmlns="" id="{D7CC41EB-2D81-4303-9171-6401B388BA3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6134885"/>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6385" name="Picture 1"/>
          <p:cNvPicPr>
            <a:picLocks noChangeAspect="1" noChangeArrowheads="1"/>
          </p:cNvPicPr>
          <p:nvPr/>
        </p:nvPicPr>
        <p:blipFill>
          <a:blip r:embed="rId2"/>
          <a:srcRect/>
          <a:stretch>
            <a:fillRect/>
          </a:stretch>
        </p:blipFill>
        <p:spPr bwMode="auto">
          <a:xfrm>
            <a:off x="2732972" y="1558992"/>
            <a:ext cx="5294497" cy="3494368"/>
          </a:xfrm>
          <a:prstGeom prst="rect">
            <a:avLst/>
          </a:prstGeom>
          <a:noFill/>
          <a:ln w="9525">
            <a:noFill/>
            <a:miter lim="800000"/>
            <a:headEnd/>
            <a:tailEnd/>
          </a:ln>
          <a:effectLst/>
        </p:spPr>
      </p:pic>
      <p:sp>
        <p:nvSpPr>
          <p:cNvPr id="10" name="TextBox 9"/>
          <p:cNvSpPr txBox="1"/>
          <p:nvPr/>
        </p:nvSpPr>
        <p:spPr>
          <a:xfrm>
            <a:off x="895149" y="5188017"/>
            <a:ext cx="10019899" cy="1200329"/>
          </a:xfrm>
          <a:prstGeom prst="rect">
            <a:avLst/>
          </a:prstGeom>
          <a:noFill/>
        </p:spPr>
        <p:txBody>
          <a:bodyPr wrap="square" rtlCol="0">
            <a:spAutoFit/>
          </a:bodyPr>
          <a:lstStyle/>
          <a:p>
            <a:r>
              <a:rPr lang="en-IN" dirty="0" smtClean="0"/>
              <a:t>f1_score is 94.1% with Logistic Regression with L2 penalty and AUC value is 96% that implies, the model is 96% accurate in distinguishing the classes.</a:t>
            </a:r>
          </a:p>
          <a:p>
            <a:r>
              <a:rPr lang="en-IN" dirty="0" smtClean="0"/>
              <a:t/>
            </a:r>
            <a:br>
              <a:rPr lang="en-IN" dirty="0" smtClean="0"/>
            </a:br>
            <a:endParaRPr lang="en-IN" dirty="0"/>
          </a:p>
        </p:txBody>
      </p:sp>
    </p:spTree>
    <p:extLst>
      <p:ext uri="{BB962C8B-B14F-4D97-AF65-F5344CB8AC3E}">
        <p14:creationId xmlns:p14="http://schemas.microsoft.com/office/powerpoint/2010/main" xmlns="" val="2969073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5" name="Straight Connector 134">
            <a:extLst>
              <a:ext uri="{FF2B5EF4-FFF2-40B4-BE49-F238E27FC236}">
                <a16:creationId xmlns:a16="http://schemas.microsoft.com/office/drawing/2014/main" xmlns="" id="{F64F9B95-9045-48D2-B9F3-2927E98F54A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xmlns="" id="{085AA86F-6A4D-4BCB-A045-D992CDC2959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39" name="Rectangle 138">
            <a:extLst>
              <a:ext uri="{FF2B5EF4-FFF2-40B4-BE49-F238E27FC236}">
                <a16:creationId xmlns:a16="http://schemas.microsoft.com/office/drawing/2014/main" xmlns="" id="{33E93247-6229-44AB-A550-739E971E690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1259F50B-98FE-4E34-8BBD-05EE73DF0899}"/>
              </a:ext>
            </a:extLst>
          </p:cNvPr>
          <p:cNvSpPr>
            <a:spLocks noGrp="1"/>
          </p:cNvSpPr>
          <p:nvPr>
            <p:ph type="title"/>
          </p:nvPr>
        </p:nvSpPr>
        <p:spPr>
          <a:xfrm>
            <a:off x="733560" y="522713"/>
            <a:ext cx="9830794" cy="1072246"/>
          </a:xfrm>
        </p:spPr>
        <p:txBody>
          <a:bodyPr vert="horz" lIns="91440" tIns="45720" rIns="91440" bIns="45720" rtlCol="0" anchor="b">
            <a:normAutofit/>
          </a:bodyPr>
          <a:lstStyle/>
          <a:p>
            <a:pPr>
              <a:lnSpc>
                <a:spcPct val="90000"/>
              </a:lnSpc>
            </a:pPr>
            <a:r>
              <a:rPr lang="en-US" sz="2000" b="1" i="0" dirty="0" smtClean="0">
                <a:effectLst/>
                <a:latin typeface="Calibri "/>
              </a:rPr>
              <a:t>2.Logistic </a:t>
            </a:r>
            <a:r>
              <a:rPr lang="en-US" sz="2000" b="1" i="0" dirty="0">
                <a:effectLst/>
                <a:latin typeface="Calibri "/>
              </a:rPr>
              <a:t>Regression using Grid Search Cross Validation &amp; </a:t>
            </a:r>
            <a:br>
              <a:rPr lang="en-US" sz="2000" b="1" i="0" dirty="0">
                <a:effectLst/>
                <a:latin typeface="Calibri "/>
              </a:rPr>
            </a:br>
            <a:r>
              <a:rPr lang="en-US" sz="2000" b="1" i="0" dirty="0">
                <a:effectLst/>
                <a:latin typeface="Calibri "/>
              </a:rPr>
              <a:t>Liblinear solver: </a:t>
            </a:r>
            <a:endParaRPr lang="en-US" sz="2000" b="1" dirty="0">
              <a:latin typeface="Calibri "/>
            </a:endParaRPr>
          </a:p>
        </p:txBody>
      </p:sp>
      <p:cxnSp>
        <p:nvCxnSpPr>
          <p:cNvPr id="141" name="Straight Connector 140">
            <a:extLst>
              <a:ext uri="{FF2B5EF4-FFF2-40B4-BE49-F238E27FC236}">
                <a16:creationId xmlns:a16="http://schemas.microsoft.com/office/drawing/2014/main" xmlns="" id="{EE2E603F-4A95-4FE8-BB06-211DFD75DBE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5715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xmlns="" id="{A8E634B8-311A-4810-A5DB-7043D028041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6134100"/>
            <a:ext cx="5715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69989" y="1587426"/>
            <a:ext cx="9721941" cy="1477328"/>
          </a:xfrm>
          <a:prstGeom prst="rect">
            <a:avLst/>
          </a:prstGeom>
          <a:noFill/>
        </p:spPr>
        <p:txBody>
          <a:bodyPr wrap="square" rtlCol="0">
            <a:spAutoFit/>
          </a:bodyPr>
          <a:lstStyle/>
          <a:p>
            <a:r>
              <a:rPr lang="en-IN" dirty="0" smtClean="0"/>
              <a:t>Training </a:t>
            </a:r>
            <a:r>
              <a:rPr lang="en-IN" dirty="0" smtClean="0"/>
              <a:t>accuracy and </a:t>
            </a:r>
            <a:r>
              <a:rPr lang="en-IN" dirty="0" smtClean="0"/>
              <a:t>Test accuracy are close to each other, so there is no case of over-fitting or under-fitting</a:t>
            </a:r>
            <a:r>
              <a:rPr lang="en-IN" dirty="0" smtClean="0"/>
              <a:t>.</a:t>
            </a:r>
            <a:endParaRPr lang="en-IN" dirty="0" smtClean="0"/>
          </a:p>
          <a:p>
            <a:r>
              <a:rPr lang="en-IN" dirty="0" smtClean="0"/>
              <a:t>f1_score is 94.1% with Logistic Regression with 10 folds Cross Validation,L2 penalty and </a:t>
            </a:r>
            <a:r>
              <a:rPr lang="en-IN" dirty="0" err="1" smtClean="0"/>
              <a:t>liblinear</a:t>
            </a:r>
            <a:r>
              <a:rPr lang="en-IN" dirty="0" smtClean="0"/>
              <a:t> solver.</a:t>
            </a:r>
          </a:p>
          <a:p>
            <a:endParaRPr lang="en-IN" dirty="0"/>
          </a:p>
        </p:txBody>
      </p:sp>
      <p:pic>
        <p:nvPicPr>
          <p:cNvPr id="15361" name="Picture 1"/>
          <p:cNvPicPr>
            <a:picLocks noChangeAspect="1" noChangeArrowheads="1"/>
          </p:cNvPicPr>
          <p:nvPr/>
        </p:nvPicPr>
        <p:blipFill>
          <a:blip r:embed="rId2"/>
          <a:srcRect/>
          <a:stretch>
            <a:fillRect/>
          </a:stretch>
        </p:blipFill>
        <p:spPr bwMode="auto">
          <a:xfrm>
            <a:off x="2954447" y="2933744"/>
            <a:ext cx="6400570" cy="3089930"/>
          </a:xfrm>
          <a:prstGeom prst="rect">
            <a:avLst/>
          </a:prstGeom>
          <a:noFill/>
          <a:ln w="9525">
            <a:noFill/>
            <a:miter lim="800000"/>
            <a:headEnd/>
            <a:tailEnd/>
          </a:ln>
          <a:effectLst/>
        </p:spPr>
      </p:pic>
    </p:spTree>
    <p:extLst>
      <p:ext uri="{BB962C8B-B14F-4D97-AF65-F5344CB8AC3E}">
        <p14:creationId xmlns:p14="http://schemas.microsoft.com/office/powerpoint/2010/main" xmlns="" val="3996490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5" name="Straight Connector 56">
            <a:extLst>
              <a:ext uri="{FF2B5EF4-FFF2-40B4-BE49-F238E27FC236}">
                <a16:creationId xmlns:a16="http://schemas.microsoft.com/office/drawing/2014/main" xmlns="" id="{F64F9B95-9045-48D2-B9F3-2927E98F54A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58">
            <a:extLst>
              <a:ext uri="{FF2B5EF4-FFF2-40B4-BE49-F238E27FC236}">
                <a16:creationId xmlns:a16="http://schemas.microsoft.com/office/drawing/2014/main" xmlns="" id="{085AA86F-6A4D-4BCB-A045-D992CDC2959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67" name="Rectangle 60">
            <a:extLst>
              <a:ext uri="{FF2B5EF4-FFF2-40B4-BE49-F238E27FC236}">
                <a16:creationId xmlns:a16="http://schemas.microsoft.com/office/drawing/2014/main" xmlns="" id="{E49D7415-2F11-44C2-B6AA-13A25B6814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AA9453B2-F6E3-41E8-AE25-1B3D5B3EF89E}"/>
              </a:ext>
            </a:extLst>
          </p:cNvPr>
          <p:cNvSpPr>
            <a:spLocks noGrp="1"/>
          </p:cNvSpPr>
          <p:nvPr>
            <p:ph type="title"/>
          </p:nvPr>
        </p:nvSpPr>
        <p:spPr>
          <a:xfrm>
            <a:off x="471639" y="607115"/>
            <a:ext cx="2587730" cy="5566857"/>
          </a:xfrm>
        </p:spPr>
        <p:txBody>
          <a:bodyPr vert="horz" lIns="91440" tIns="45720" rIns="91440" bIns="45720" rtlCol="0" anchor="t">
            <a:normAutofit/>
          </a:bodyPr>
          <a:lstStyle/>
          <a:p>
            <a:r>
              <a:rPr lang="en-US" b="1" kern="1200" cap="all" spc="30" baseline="0" dirty="0">
                <a:solidFill>
                  <a:schemeClr val="tx1"/>
                </a:solidFill>
                <a:latin typeface="+mj-lt"/>
                <a:ea typeface="+mj-ea"/>
                <a:cs typeface="+mj-cs"/>
              </a:rPr>
              <a:t>Dataset</a:t>
            </a:r>
            <a:endParaRPr lang="en-US" sz="2400" b="1" kern="1200" cap="all" spc="30" baseline="0" dirty="0">
              <a:solidFill>
                <a:schemeClr val="tx1"/>
              </a:solidFill>
              <a:latin typeface="+mj-lt"/>
              <a:ea typeface="+mj-ea"/>
              <a:cs typeface="+mj-cs"/>
            </a:endParaRPr>
          </a:p>
        </p:txBody>
      </p:sp>
      <p:cxnSp>
        <p:nvCxnSpPr>
          <p:cNvPr id="68" name="Straight Connector 62">
            <a:extLst>
              <a:ext uri="{FF2B5EF4-FFF2-40B4-BE49-F238E27FC236}">
                <a16:creationId xmlns:a16="http://schemas.microsoft.com/office/drawing/2014/main" xmlns="" id="{8E0104E4-99BC-494F-8342-F250828E574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V="1">
            <a:off x="3230209" y="723900"/>
            <a:ext cx="15948" cy="54500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xmlns="" id="{8AD515B4-0100-479D-9019-474E6B18657E}"/>
              </a:ext>
            </a:extLst>
          </p:cNvPr>
          <p:cNvSpPr txBox="1"/>
          <p:nvPr/>
        </p:nvSpPr>
        <p:spPr>
          <a:xfrm>
            <a:off x="4091782" y="288769"/>
            <a:ext cx="7470959" cy="1787073"/>
          </a:xfrm>
          <a:prstGeom prst="rect">
            <a:avLst/>
          </a:prstGeom>
        </p:spPr>
        <p:txBody>
          <a:bodyPr vert="horz" lIns="91440" tIns="45720" rIns="91440" bIns="45720" rtlCol="0">
            <a:normAutofit fontScale="92500" lnSpcReduction="10000"/>
          </a:bodyPr>
          <a:lstStyle/>
          <a:p>
            <a:pPr indent="-228600">
              <a:lnSpc>
                <a:spcPct val="120000"/>
              </a:lnSpc>
              <a:spcAft>
                <a:spcPts val="600"/>
              </a:spcAft>
              <a:buFont typeface="Arial" panose="020B0604020202020204" pitchFamily="34" charset="0"/>
              <a:buChar char="•"/>
            </a:pPr>
            <a:endParaRPr lang="en-US" b="0" i="0" dirty="0">
              <a:effectLst/>
              <a:latin typeface="Calibri" panose="020F0502020204030204" pitchFamily="34" charset="0"/>
              <a:cs typeface="Calibri" panose="020F0502020204030204" pitchFamily="34" charset="0"/>
            </a:endParaRPr>
          </a:p>
          <a:p>
            <a:pPr indent="-228600">
              <a:lnSpc>
                <a:spcPct val="120000"/>
              </a:lnSpc>
              <a:spcAft>
                <a:spcPts val="600"/>
              </a:spcAft>
              <a:buFont typeface="Arial" panose="020B0604020202020204" pitchFamily="34" charset="0"/>
              <a:buChar char="•"/>
            </a:pPr>
            <a:r>
              <a:rPr lang="en-US" b="1" i="0" dirty="0">
                <a:effectLst/>
                <a:latin typeface="Calibri" panose="020F0502020204030204" pitchFamily="34" charset="0"/>
                <a:cs typeface="Calibri" panose="020F0502020204030204" pitchFamily="34" charset="0"/>
              </a:rPr>
              <a:t>Data </a:t>
            </a:r>
            <a:r>
              <a:rPr lang="en-US" b="1" i="0" dirty="0" smtClean="0">
                <a:effectLst/>
                <a:latin typeface="Calibri" panose="020F0502020204030204" pitchFamily="34" charset="0"/>
                <a:cs typeface="Calibri" panose="020F0502020204030204" pitchFamily="34" charset="0"/>
              </a:rPr>
              <a:t>source</a:t>
            </a:r>
            <a:r>
              <a:rPr lang="en-IN" dirty="0" smtClean="0">
                <a:hlinkClick r:id="rId3"/>
              </a:rPr>
              <a:t> </a:t>
            </a:r>
            <a:r>
              <a:rPr lang="en-IN" dirty="0" smtClean="0">
                <a:latin typeface="Times New Roman" pitchFamily="18" charset="0"/>
                <a:cs typeface="Times New Roman" pitchFamily="18" charset="0"/>
                <a:hlinkClick r:id="rId3"/>
              </a:rPr>
              <a:t>:  </a:t>
            </a:r>
            <a:r>
              <a:rPr lang="en-IN" dirty="0" smtClean="0">
                <a:latin typeface="Times New Roman" pitchFamily="18" charset="0"/>
                <a:cs typeface="Times New Roman" pitchFamily="18" charset="0"/>
                <a:hlinkClick r:id="rId3"/>
              </a:rPr>
              <a:t>https</a:t>
            </a:r>
            <a:r>
              <a:rPr lang="en-IN" dirty="0" smtClean="0">
                <a:latin typeface="Times New Roman" pitchFamily="18" charset="0"/>
                <a:cs typeface="Times New Roman" pitchFamily="18" charset="0"/>
                <a:hlinkClick r:id="rId3"/>
              </a:rPr>
              <a:t>://</a:t>
            </a:r>
            <a:r>
              <a:rPr lang="en-IN" dirty="0" smtClean="0">
                <a:latin typeface="Times New Roman" pitchFamily="18" charset="0"/>
                <a:cs typeface="Times New Roman" pitchFamily="18" charset="0"/>
                <a:hlinkClick r:id="rId3"/>
              </a:rPr>
              <a:t>data.ct.gov/Business/Insurance-Company-        Complaints-Resolutions-Status-an/t64r-mt64 </a:t>
            </a:r>
            <a:endParaRPr lang="en-IN" dirty="0" smtClean="0">
              <a:latin typeface="Times New Roman" pitchFamily="18" charset="0"/>
              <a:cs typeface="Times New Roman" pitchFamily="18" charset="0"/>
            </a:endParaRPr>
          </a:p>
          <a:p>
            <a:pPr indent="-228600">
              <a:lnSpc>
                <a:spcPct val="120000"/>
              </a:lnSpc>
              <a:spcAft>
                <a:spcPts val="600"/>
              </a:spcAft>
              <a:buFont typeface="Arial" panose="020B0604020202020204" pitchFamily="34" charset="0"/>
              <a:buChar char="•"/>
            </a:pPr>
            <a:r>
              <a:rPr lang="en-IN" b="0" i="0" dirty="0" smtClean="0">
                <a:effectLst/>
                <a:latin typeface="Times New Roman" pitchFamily="18" charset="0"/>
                <a:cs typeface="Times New Roman" pitchFamily="18" charset="0"/>
              </a:rPr>
              <a:t>No. of Rows: 24,842</a:t>
            </a:r>
          </a:p>
          <a:p>
            <a:pPr indent="-228600">
              <a:lnSpc>
                <a:spcPct val="120000"/>
              </a:lnSpc>
              <a:spcAft>
                <a:spcPts val="600"/>
              </a:spcAft>
              <a:buFont typeface="Arial" panose="020B0604020202020204" pitchFamily="34" charset="0"/>
              <a:buChar char="•"/>
            </a:pPr>
            <a:r>
              <a:rPr lang="en-IN" dirty="0" smtClean="0">
                <a:latin typeface="Times New Roman" pitchFamily="18" charset="0"/>
                <a:cs typeface="Times New Roman" pitchFamily="18" charset="0"/>
              </a:rPr>
              <a:t>No. of Columns: 12</a:t>
            </a:r>
            <a:endParaRPr lang="en-US" b="0" i="0" dirty="0">
              <a:effectLst/>
              <a:latin typeface="Times New Roman" pitchFamily="18" charset="0"/>
              <a:cs typeface="Times New Roman" pitchFamily="18" charset="0"/>
            </a:endParaRPr>
          </a:p>
        </p:txBody>
      </p:sp>
      <p:graphicFrame>
        <p:nvGraphicFramePr>
          <p:cNvPr id="3" name="Table 2">
            <a:extLst>
              <a:ext uri="{FF2B5EF4-FFF2-40B4-BE49-F238E27FC236}">
                <a16:creationId xmlns:a16="http://schemas.microsoft.com/office/drawing/2014/main" xmlns="" id="{3454D3A2-C777-47F8-B855-BF1BF8A3093E}"/>
              </a:ext>
            </a:extLst>
          </p:cNvPr>
          <p:cNvGraphicFramePr>
            <a:graphicFrameLocks noGrp="1"/>
          </p:cNvGraphicFramePr>
          <p:nvPr>
            <p:extLst>
              <p:ext uri="{D42A27DB-BD31-4B8C-83A1-F6EECF244321}">
                <p14:modId xmlns:p14="http://schemas.microsoft.com/office/powerpoint/2010/main" xmlns="" val="1300577563"/>
              </p:ext>
            </p:extLst>
          </p:nvPr>
        </p:nvGraphicFramePr>
        <p:xfrm>
          <a:off x="4309079" y="2192628"/>
          <a:ext cx="6626432" cy="4425588"/>
        </p:xfrm>
        <a:graphic>
          <a:graphicData uri="http://schemas.openxmlformats.org/drawingml/2006/table">
            <a:tbl>
              <a:tblPr firstRow="1" firstCol="1" bandRow="1">
                <a:tableStyleId>{ED083AE6-46FA-4A59-8FB0-9F97EB10719F}</a:tableStyleId>
              </a:tblPr>
              <a:tblGrid>
                <a:gridCol w="2480941">
                  <a:extLst>
                    <a:ext uri="{9D8B030D-6E8A-4147-A177-3AD203B41FA5}">
                      <a16:colId xmlns:a16="http://schemas.microsoft.com/office/drawing/2014/main" xmlns="" val="3840253418"/>
                    </a:ext>
                  </a:extLst>
                </a:gridCol>
                <a:gridCol w="4145491">
                  <a:extLst>
                    <a:ext uri="{9D8B030D-6E8A-4147-A177-3AD203B41FA5}">
                      <a16:colId xmlns:a16="http://schemas.microsoft.com/office/drawing/2014/main" xmlns="" val="3226130243"/>
                    </a:ext>
                  </a:extLst>
                </a:gridCol>
              </a:tblGrid>
              <a:tr h="230159">
                <a:tc>
                  <a:txBody>
                    <a:bodyPr/>
                    <a:lstStyle/>
                    <a:p>
                      <a:pPr marL="0" marR="0" algn="l" fontAlgn="t">
                        <a:lnSpc>
                          <a:spcPct val="107000"/>
                        </a:lnSpc>
                        <a:spcBef>
                          <a:spcPts val="200"/>
                        </a:spcBef>
                        <a:spcAft>
                          <a:spcPts val="0"/>
                        </a:spcAft>
                      </a:pPr>
                      <a:r>
                        <a:rPr lang="en-US" sz="1400" u="none" strike="noStrike" dirty="0">
                          <a:effectLst/>
                        </a:rPr>
                        <a:t>Column</a:t>
                      </a:r>
                      <a:endParaRPr lang="en-US" sz="1400" b="0" i="0" u="none" strike="noStrike" dirty="0">
                        <a:solidFill>
                          <a:schemeClr val="bg1"/>
                        </a:solidFill>
                        <a:effectLst/>
                        <a:latin typeface="Calibri" panose="020F0502020204030204" pitchFamily="34" charset="0"/>
                        <a:cs typeface="Calibri" panose="020F0502020204030204" pitchFamily="34" charset="0"/>
                      </a:endParaRPr>
                    </a:p>
                  </a:txBody>
                  <a:tcPr marL="63515" marR="63515" marT="8822" marB="0"/>
                </a:tc>
                <a:tc>
                  <a:txBody>
                    <a:bodyPr/>
                    <a:lstStyle/>
                    <a:p>
                      <a:pPr marL="0" marR="0" algn="l" fontAlgn="t">
                        <a:lnSpc>
                          <a:spcPct val="107000"/>
                        </a:lnSpc>
                        <a:spcBef>
                          <a:spcPts val="200"/>
                        </a:spcBef>
                        <a:spcAft>
                          <a:spcPts val="0"/>
                        </a:spcAft>
                      </a:pPr>
                      <a:r>
                        <a:rPr lang="en-US" sz="1400" u="none" strike="noStrike" dirty="0">
                          <a:effectLst/>
                        </a:rPr>
                        <a:t>Description</a:t>
                      </a:r>
                      <a:endParaRPr lang="en-US" sz="1400" b="0" i="0" u="none" strike="noStrike" dirty="0">
                        <a:solidFill>
                          <a:schemeClr val="bg1"/>
                        </a:solidFill>
                        <a:effectLst/>
                        <a:latin typeface="Calibri" panose="020F0502020204030204" pitchFamily="34" charset="0"/>
                        <a:cs typeface="Calibri" panose="020F0502020204030204" pitchFamily="34" charset="0"/>
                      </a:endParaRPr>
                    </a:p>
                  </a:txBody>
                  <a:tcPr marL="63515" marR="63515" marT="8822" marB="0"/>
                </a:tc>
                <a:extLst>
                  <a:ext uri="{0D108BD9-81ED-4DB2-BD59-A6C34878D82A}">
                    <a16:rowId xmlns:a16="http://schemas.microsoft.com/office/drawing/2014/main" xmlns="" val="466759539"/>
                  </a:ext>
                </a:extLst>
              </a:tr>
              <a:tr h="419743">
                <a:tc>
                  <a:txBody>
                    <a:bodyPr/>
                    <a:lstStyle/>
                    <a:p>
                      <a:pPr marL="0" marR="0" algn="l" fontAlgn="t">
                        <a:lnSpc>
                          <a:spcPct val="107000"/>
                        </a:lnSpc>
                        <a:spcBef>
                          <a:spcPts val="0"/>
                        </a:spcBef>
                        <a:spcAft>
                          <a:spcPts val="0"/>
                        </a:spcAft>
                      </a:pPr>
                      <a:r>
                        <a:rPr lang="en-US" sz="1400" u="none" strike="noStrike" dirty="0">
                          <a:effectLst/>
                        </a:rPr>
                        <a:t> </a:t>
                      </a:r>
                    </a:p>
                    <a:p>
                      <a:pPr marL="0" marR="0" algn="l" fontAlgn="t">
                        <a:lnSpc>
                          <a:spcPct val="107000"/>
                        </a:lnSpc>
                        <a:spcBef>
                          <a:spcPts val="0"/>
                        </a:spcBef>
                        <a:spcAft>
                          <a:spcPts val="0"/>
                        </a:spcAft>
                      </a:pPr>
                      <a:r>
                        <a:rPr lang="en-IN" sz="1400" kern="1200" dirty="0" smtClean="0"/>
                        <a:t>Company</a:t>
                      </a:r>
                      <a:endParaRPr lang="en-US" sz="1400" b="0" i="0" u="none" strike="noStrike" dirty="0">
                        <a:effectLst/>
                        <a:latin typeface="Calibri" pitchFamily="34" charset="0"/>
                        <a:cs typeface="Calibri" pitchFamily="34" charset="0"/>
                      </a:endParaRPr>
                    </a:p>
                  </a:txBody>
                  <a:tcPr marL="63515" marR="63515" marT="8822" marB="0"/>
                </a:tc>
                <a:tc>
                  <a:txBody>
                    <a:bodyPr/>
                    <a:lstStyle/>
                    <a:p>
                      <a:pPr marL="0" marR="0" algn="just" fontAlgn="t">
                        <a:lnSpc>
                          <a:spcPct val="107000"/>
                        </a:lnSpc>
                        <a:spcBef>
                          <a:spcPts val="0"/>
                        </a:spcBef>
                        <a:spcAft>
                          <a:spcPts val="0"/>
                        </a:spcAft>
                      </a:pPr>
                      <a:r>
                        <a:rPr lang="en-IN" sz="1400" b="0" i="0" kern="1200" dirty="0" smtClean="0">
                          <a:solidFill>
                            <a:schemeClr val="tx1"/>
                          </a:solidFill>
                          <a:latin typeface="Calisto MT (Body)"/>
                          <a:ea typeface="+mn-ea"/>
                          <a:cs typeface="Calibri" pitchFamily="34" charset="0"/>
                        </a:rPr>
                        <a:t>Name of the Insurance Company</a:t>
                      </a:r>
                      <a:endParaRPr lang="en-US" sz="1400" b="0" i="0" u="none" strike="noStrike" dirty="0">
                        <a:effectLst/>
                        <a:latin typeface="Calisto MT (Body)"/>
                        <a:cs typeface="Calibri" pitchFamily="34" charset="0"/>
                      </a:endParaRPr>
                    </a:p>
                  </a:txBody>
                  <a:tcPr marL="63515" marR="63515" marT="8822" marB="0"/>
                </a:tc>
                <a:extLst>
                  <a:ext uri="{0D108BD9-81ED-4DB2-BD59-A6C34878D82A}">
                    <a16:rowId xmlns:a16="http://schemas.microsoft.com/office/drawing/2014/main" xmlns="" val="736115889"/>
                  </a:ext>
                </a:extLst>
              </a:tr>
              <a:tr h="419743">
                <a:tc>
                  <a:txBody>
                    <a:bodyPr/>
                    <a:lstStyle/>
                    <a:p>
                      <a:pPr marL="0" marR="0" algn="l" fontAlgn="t">
                        <a:lnSpc>
                          <a:spcPct val="107000"/>
                        </a:lnSpc>
                        <a:spcBef>
                          <a:spcPts val="0"/>
                        </a:spcBef>
                        <a:spcAft>
                          <a:spcPts val="0"/>
                        </a:spcAft>
                      </a:pPr>
                      <a:r>
                        <a:rPr lang="en-US" sz="1400" u="none" strike="noStrike" dirty="0">
                          <a:effectLst/>
                        </a:rPr>
                        <a:t> </a:t>
                      </a:r>
                    </a:p>
                    <a:p>
                      <a:pPr marL="0" marR="0" algn="l" fontAlgn="t">
                        <a:lnSpc>
                          <a:spcPct val="107000"/>
                        </a:lnSpc>
                        <a:spcBef>
                          <a:spcPts val="0"/>
                        </a:spcBef>
                        <a:spcAft>
                          <a:spcPts val="0"/>
                        </a:spcAft>
                      </a:pPr>
                      <a:r>
                        <a:rPr lang="en-IN" sz="1400" b="1" i="0" kern="1200" dirty="0" smtClean="0">
                          <a:solidFill>
                            <a:schemeClr val="tx1"/>
                          </a:solidFill>
                          <a:latin typeface="+mn-lt"/>
                          <a:ea typeface="+mn-ea"/>
                          <a:cs typeface="+mn-cs"/>
                        </a:rPr>
                        <a:t>File No</a:t>
                      </a:r>
                      <a:endParaRPr lang="en-US" sz="1400" b="0" i="0" u="none" strike="noStrike" dirty="0">
                        <a:effectLst/>
                        <a:latin typeface="Calibri" panose="020F0502020204030204" pitchFamily="34" charset="0"/>
                        <a:cs typeface="Calibri" panose="020F0502020204030204" pitchFamily="34" charset="0"/>
                      </a:endParaRPr>
                    </a:p>
                  </a:txBody>
                  <a:tcPr marL="63515" marR="63515" marT="8822" marB="0"/>
                </a:tc>
                <a:tc>
                  <a:txBody>
                    <a:bodyPr/>
                    <a:lstStyle/>
                    <a:p>
                      <a:pPr marL="0" marR="0" algn="l" fontAlgn="t">
                        <a:lnSpc>
                          <a:spcPct val="107000"/>
                        </a:lnSpc>
                        <a:spcBef>
                          <a:spcPts val="0"/>
                        </a:spcBef>
                        <a:spcAft>
                          <a:spcPts val="0"/>
                        </a:spcAft>
                      </a:pPr>
                      <a:r>
                        <a:rPr lang="en-IN" sz="1400" b="0" i="0" kern="1200" dirty="0" smtClean="0">
                          <a:solidFill>
                            <a:schemeClr val="tx1"/>
                          </a:solidFill>
                          <a:latin typeface="+mn-lt"/>
                          <a:ea typeface="+mn-ea"/>
                          <a:cs typeface="+mn-cs"/>
                        </a:rPr>
                        <a:t>Conjure problem primary identification number</a:t>
                      </a:r>
                      <a:endParaRPr lang="en-US" sz="1400" b="0" i="0" u="none" strike="noStrike" dirty="0">
                        <a:effectLst/>
                        <a:latin typeface="Calibri" panose="020F0502020204030204" pitchFamily="34" charset="0"/>
                        <a:cs typeface="Calibri" panose="020F0502020204030204" pitchFamily="34" charset="0"/>
                      </a:endParaRPr>
                    </a:p>
                  </a:txBody>
                  <a:tcPr marL="63515" marR="63515" marT="8822" marB="0"/>
                </a:tc>
                <a:extLst>
                  <a:ext uri="{0D108BD9-81ED-4DB2-BD59-A6C34878D82A}">
                    <a16:rowId xmlns:a16="http://schemas.microsoft.com/office/drawing/2014/main" xmlns="" val="591593427"/>
                  </a:ext>
                </a:extLst>
              </a:tr>
              <a:tr h="419743">
                <a:tc>
                  <a:txBody>
                    <a:bodyPr/>
                    <a:lstStyle/>
                    <a:p>
                      <a:pPr marL="0" marR="0" algn="l" fontAlgn="t">
                        <a:lnSpc>
                          <a:spcPct val="107000"/>
                        </a:lnSpc>
                        <a:spcBef>
                          <a:spcPts val="0"/>
                        </a:spcBef>
                        <a:spcAft>
                          <a:spcPts val="0"/>
                        </a:spcAft>
                      </a:pPr>
                      <a:r>
                        <a:rPr lang="en-US" sz="1400" u="none" strike="noStrike" dirty="0">
                          <a:effectLst/>
                        </a:rPr>
                        <a:t> </a:t>
                      </a:r>
                    </a:p>
                    <a:p>
                      <a:pPr marL="0" marR="0" algn="l" fontAlgn="t">
                        <a:lnSpc>
                          <a:spcPct val="107000"/>
                        </a:lnSpc>
                        <a:spcBef>
                          <a:spcPts val="0"/>
                        </a:spcBef>
                        <a:spcAft>
                          <a:spcPts val="0"/>
                        </a:spcAft>
                      </a:pPr>
                      <a:r>
                        <a:rPr lang="en-IN" sz="1400" b="1" i="0" kern="1200" dirty="0" smtClean="0">
                          <a:solidFill>
                            <a:schemeClr val="tx1"/>
                          </a:solidFill>
                          <a:latin typeface="+mn-lt"/>
                          <a:ea typeface="+mn-ea"/>
                          <a:cs typeface="+mn-cs"/>
                        </a:rPr>
                        <a:t>Opened</a:t>
                      </a:r>
                      <a:endParaRPr lang="en-US" sz="1400" b="0" i="0" u="none" strike="noStrike" dirty="0">
                        <a:effectLst/>
                        <a:latin typeface="Calibri" panose="020F0502020204030204" pitchFamily="34" charset="0"/>
                        <a:cs typeface="Calibri" panose="020F0502020204030204" pitchFamily="34" charset="0"/>
                      </a:endParaRPr>
                    </a:p>
                  </a:txBody>
                  <a:tcPr marL="63515" marR="63515" marT="8822" marB="0"/>
                </a:tc>
                <a:tc>
                  <a:txBody>
                    <a:bodyPr/>
                    <a:lstStyle/>
                    <a:p>
                      <a:pPr marL="0" marR="0" algn="l" fontAlgn="t">
                        <a:lnSpc>
                          <a:spcPct val="107000"/>
                        </a:lnSpc>
                        <a:spcBef>
                          <a:spcPts val="0"/>
                        </a:spcBef>
                        <a:spcAft>
                          <a:spcPts val="0"/>
                        </a:spcAft>
                      </a:pPr>
                      <a:r>
                        <a:rPr lang="en-US" sz="1400" u="none" strike="noStrike" dirty="0">
                          <a:effectLst/>
                        </a:rPr>
                        <a:t> </a:t>
                      </a:r>
                      <a:r>
                        <a:rPr lang="en-IN" sz="1400" b="0" i="0" kern="1200" dirty="0" smtClean="0">
                          <a:solidFill>
                            <a:schemeClr val="tx1"/>
                          </a:solidFill>
                          <a:latin typeface="+mn-lt"/>
                          <a:ea typeface="+mn-ea"/>
                          <a:cs typeface="+mn-cs"/>
                        </a:rPr>
                        <a:t> Date on which the complaint is registered</a:t>
                      </a:r>
                      <a:endParaRPr lang="en-US" sz="1400" b="0" i="0" u="none" strike="noStrike" dirty="0">
                        <a:effectLst/>
                        <a:latin typeface="Calibri" panose="020F0502020204030204" pitchFamily="34" charset="0"/>
                        <a:cs typeface="Calibri" panose="020F0502020204030204" pitchFamily="34" charset="0"/>
                      </a:endParaRPr>
                    </a:p>
                  </a:txBody>
                  <a:tcPr marL="63515" marR="63515" marT="8822" marB="0"/>
                </a:tc>
                <a:extLst>
                  <a:ext uri="{0D108BD9-81ED-4DB2-BD59-A6C34878D82A}">
                    <a16:rowId xmlns:a16="http://schemas.microsoft.com/office/drawing/2014/main" xmlns="" val="979625401"/>
                  </a:ext>
                </a:extLst>
              </a:tr>
              <a:tr h="419743">
                <a:tc>
                  <a:txBody>
                    <a:bodyPr/>
                    <a:lstStyle/>
                    <a:p>
                      <a:pPr marL="0" marR="0" algn="l" fontAlgn="t">
                        <a:lnSpc>
                          <a:spcPct val="107000"/>
                        </a:lnSpc>
                        <a:spcBef>
                          <a:spcPts val="0"/>
                        </a:spcBef>
                        <a:spcAft>
                          <a:spcPts val="0"/>
                        </a:spcAft>
                      </a:pPr>
                      <a:r>
                        <a:rPr lang="en-US" sz="1400" u="none" strike="noStrike" dirty="0">
                          <a:effectLst/>
                        </a:rPr>
                        <a:t> </a:t>
                      </a:r>
                    </a:p>
                    <a:p>
                      <a:pPr marL="0" marR="0" algn="l" fontAlgn="t">
                        <a:lnSpc>
                          <a:spcPct val="107000"/>
                        </a:lnSpc>
                        <a:spcBef>
                          <a:spcPts val="0"/>
                        </a:spcBef>
                        <a:spcAft>
                          <a:spcPts val="0"/>
                        </a:spcAft>
                      </a:pPr>
                      <a:r>
                        <a:rPr lang="en-IN" sz="1400" b="1" i="0" kern="1200" dirty="0" smtClean="0">
                          <a:solidFill>
                            <a:schemeClr val="tx1"/>
                          </a:solidFill>
                          <a:latin typeface="+mn-lt"/>
                          <a:ea typeface="+mn-ea"/>
                          <a:cs typeface="+mn-cs"/>
                        </a:rPr>
                        <a:t>Closed</a:t>
                      </a:r>
                      <a:endParaRPr lang="en-US" sz="1400" b="0" i="0" u="none" strike="noStrike" dirty="0">
                        <a:effectLst/>
                        <a:latin typeface="Calibri" panose="020F0502020204030204" pitchFamily="34" charset="0"/>
                        <a:cs typeface="Calibri" panose="020F0502020204030204" pitchFamily="34" charset="0"/>
                      </a:endParaRPr>
                    </a:p>
                  </a:txBody>
                  <a:tcPr marL="63515" marR="63515" marT="8822" marB="0"/>
                </a:tc>
                <a:tc>
                  <a:txBody>
                    <a:bodyPr/>
                    <a:lstStyle/>
                    <a:p>
                      <a:pPr marL="0" marR="0" algn="l" fontAlgn="t">
                        <a:lnSpc>
                          <a:spcPct val="107000"/>
                        </a:lnSpc>
                        <a:spcBef>
                          <a:spcPts val="0"/>
                        </a:spcBef>
                        <a:spcAft>
                          <a:spcPts val="0"/>
                        </a:spcAft>
                      </a:pPr>
                      <a:r>
                        <a:rPr lang="en-IN" sz="1400" b="0" i="0" kern="1200" dirty="0" smtClean="0">
                          <a:solidFill>
                            <a:schemeClr val="tx1"/>
                          </a:solidFill>
                          <a:latin typeface="+mn-lt"/>
                          <a:ea typeface="+mn-ea"/>
                          <a:cs typeface="+mn-cs"/>
                        </a:rPr>
                        <a:t>Date on which the complaint is resolved</a:t>
                      </a:r>
                      <a:endParaRPr lang="en-US" sz="1400" b="0" i="0" u="none" strike="noStrike" dirty="0">
                        <a:effectLst/>
                        <a:latin typeface="Calibri" panose="020F0502020204030204" pitchFamily="34" charset="0"/>
                        <a:cs typeface="Calibri" panose="020F0502020204030204" pitchFamily="34" charset="0"/>
                      </a:endParaRPr>
                    </a:p>
                  </a:txBody>
                  <a:tcPr marL="63515" marR="63515" marT="8822" marB="0"/>
                </a:tc>
                <a:extLst>
                  <a:ext uri="{0D108BD9-81ED-4DB2-BD59-A6C34878D82A}">
                    <a16:rowId xmlns:a16="http://schemas.microsoft.com/office/drawing/2014/main" xmlns="" val="728201518"/>
                  </a:ext>
                </a:extLst>
              </a:tr>
              <a:tr h="419743">
                <a:tc>
                  <a:txBody>
                    <a:bodyPr/>
                    <a:lstStyle/>
                    <a:p>
                      <a:pPr marL="0" marR="0" algn="l" fontAlgn="t">
                        <a:lnSpc>
                          <a:spcPct val="107000"/>
                        </a:lnSpc>
                        <a:spcBef>
                          <a:spcPts val="0"/>
                        </a:spcBef>
                        <a:spcAft>
                          <a:spcPts val="0"/>
                        </a:spcAft>
                      </a:pPr>
                      <a:r>
                        <a:rPr lang="en-US" sz="1400" u="none" strike="noStrike" dirty="0">
                          <a:effectLst/>
                        </a:rPr>
                        <a:t> </a:t>
                      </a:r>
                    </a:p>
                    <a:p>
                      <a:pPr marL="0" marR="0" algn="l" fontAlgn="t">
                        <a:lnSpc>
                          <a:spcPct val="107000"/>
                        </a:lnSpc>
                        <a:spcBef>
                          <a:spcPts val="0"/>
                        </a:spcBef>
                        <a:spcAft>
                          <a:spcPts val="0"/>
                        </a:spcAft>
                      </a:pPr>
                      <a:r>
                        <a:rPr lang="en-IN" sz="1400" b="1" i="0" kern="1200" dirty="0" smtClean="0">
                          <a:solidFill>
                            <a:schemeClr val="tx1"/>
                          </a:solidFill>
                          <a:latin typeface="+mn-lt"/>
                          <a:ea typeface="+mn-ea"/>
                          <a:cs typeface="+mn-cs"/>
                        </a:rPr>
                        <a:t>Coverage</a:t>
                      </a:r>
                      <a:endParaRPr lang="en-US" sz="1400" b="0" i="0" u="none" strike="noStrike" dirty="0">
                        <a:effectLst/>
                        <a:latin typeface="Calibri" panose="020F0502020204030204" pitchFamily="34" charset="0"/>
                        <a:cs typeface="Calibri" panose="020F0502020204030204" pitchFamily="34" charset="0"/>
                      </a:endParaRPr>
                    </a:p>
                  </a:txBody>
                  <a:tcPr marL="63515" marR="63515" marT="8822" marB="0"/>
                </a:tc>
                <a:tc>
                  <a:txBody>
                    <a:bodyPr/>
                    <a:lstStyle/>
                    <a:p>
                      <a:pPr marL="0" marR="0" algn="l" fontAlgn="t">
                        <a:lnSpc>
                          <a:spcPct val="107000"/>
                        </a:lnSpc>
                        <a:spcBef>
                          <a:spcPts val="0"/>
                        </a:spcBef>
                        <a:spcAft>
                          <a:spcPts val="0"/>
                        </a:spcAft>
                      </a:pPr>
                      <a:r>
                        <a:rPr lang="en-IN" sz="1400" b="0" i="0" kern="1200" dirty="0" smtClean="0">
                          <a:solidFill>
                            <a:schemeClr val="tx1"/>
                          </a:solidFill>
                          <a:latin typeface="+mn-lt"/>
                          <a:ea typeface="+mn-ea"/>
                          <a:cs typeface="+mn-cs"/>
                        </a:rPr>
                        <a:t>Either Group/Individual Coverage</a:t>
                      </a:r>
                      <a:endParaRPr lang="en-US" sz="1400" b="0" i="0" u="none" strike="noStrike" dirty="0">
                        <a:effectLst/>
                        <a:latin typeface="Calibri" panose="020F0502020204030204" pitchFamily="34" charset="0"/>
                        <a:cs typeface="Calibri" panose="020F0502020204030204" pitchFamily="34" charset="0"/>
                      </a:endParaRPr>
                    </a:p>
                  </a:txBody>
                  <a:tcPr marL="63515" marR="63515" marT="8822" marB="0"/>
                </a:tc>
                <a:extLst>
                  <a:ext uri="{0D108BD9-81ED-4DB2-BD59-A6C34878D82A}">
                    <a16:rowId xmlns:a16="http://schemas.microsoft.com/office/drawing/2014/main" xmlns="" val="548478162"/>
                  </a:ext>
                </a:extLst>
              </a:tr>
              <a:tr h="419743">
                <a:tc>
                  <a:txBody>
                    <a:bodyPr/>
                    <a:lstStyle/>
                    <a:p>
                      <a:pPr marL="0" marR="0" algn="l" fontAlgn="t">
                        <a:lnSpc>
                          <a:spcPct val="107000"/>
                        </a:lnSpc>
                        <a:spcBef>
                          <a:spcPts val="0"/>
                        </a:spcBef>
                        <a:spcAft>
                          <a:spcPts val="0"/>
                        </a:spcAft>
                      </a:pPr>
                      <a:r>
                        <a:rPr lang="en-US" sz="1400" u="none" strike="noStrike" dirty="0">
                          <a:effectLst/>
                        </a:rPr>
                        <a:t> </a:t>
                      </a:r>
                    </a:p>
                    <a:p>
                      <a:pPr marL="0" marR="0" algn="l" fontAlgn="t">
                        <a:lnSpc>
                          <a:spcPct val="107000"/>
                        </a:lnSpc>
                        <a:spcBef>
                          <a:spcPts val="0"/>
                        </a:spcBef>
                        <a:spcAft>
                          <a:spcPts val="0"/>
                        </a:spcAft>
                      </a:pPr>
                      <a:r>
                        <a:rPr lang="en-IN" sz="1400" b="1" i="0" kern="1200" dirty="0" smtClean="0">
                          <a:solidFill>
                            <a:schemeClr val="tx1"/>
                          </a:solidFill>
                          <a:latin typeface="+mn-lt"/>
                          <a:ea typeface="+mn-ea"/>
                          <a:cs typeface="+mn-cs"/>
                        </a:rPr>
                        <a:t>Sub-Coverage</a:t>
                      </a:r>
                      <a:endParaRPr lang="en-US" sz="1400" b="0" i="0" u="none" strike="noStrike" dirty="0">
                        <a:effectLst/>
                        <a:latin typeface="Calibri" panose="020F0502020204030204" pitchFamily="34" charset="0"/>
                        <a:cs typeface="Calibri" panose="020F0502020204030204" pitchFamily="34" charset="0"/>
                      </a:endParaRPr>
                    </a:p>
                  </a:txBody>
                  <a:tcPr marL="63515" marR="63515" marT="8822" marB="0"/>
                </a:tc>
                <a:tc>
                  <a:txBody>
                    <a:bodyPr/>
                    <a:lstStyle/>
                    <a:p>
                      <a:pPr marL="0" marR="0" algn="l" fontAlgn="t">
                        <a:lnSpc>
                          <a:spcPct val="107000"/>
                        </a:lnSpc>
                        <a:spcBef>
                          <a:spcPts val="0"/>
                        </a:spcBef>
                        <a:spcAft>
                          <a:spcPts val="0"/>
                        </a:spcAft>
                      </a:pPr>
                      <a:r>
                        <a:rPr lang="en-IN" sz="1400" b="0" i="0" kern="1200" dirty="0" smtClean="0">
                          <a:solidFill>
                            <a:schemeClr val="tx1"/>
                          </a:solidFill>
                          <a:latin typeface="+mn-lt"/>
                          <a:ea typeface="+mn-ea"/>
                          <a:cs typeface="+mn-cs"/>
                        </a:rPr>
                        <a:t>Specific Coverage types like health, dental, life, etc., </a:t>
                      </a:r>
                      <a:endParaRPr lang="en-US" sz="1400" b="0" i="0" u="none" strike="noStrike" dirty="0">
                        <a:effectLst/>
                        <a:latin typeface="Calibri" panose="020F0502020204030204" pitchFamily="34" charset="0"/>
                        <a:cs typeface="Calibri" panose="020F0502020204030204" pitchFamily="34" charset="0"/>
                      </a:endParaRPr>
                    </a:p>
                  </a:txBody>
                  <a:tcPr marL="63515" marR="63515" marT="8822" marB="0"/>
                </a:tc>
                <a:extLst>
                  <a:ext uri="{0D108BD9-81ED-4DB2-BD59-A6C34878D82A}">
                    <a16:rowId xmlns:a16="http://schemas.microsoft.com/office/drawing/2014/main" xmlns="" val="4240153232"/>
                  </a:ext>
                </a:extLst>
              </a:tr>
              <a:tr h="419743">
                <a:tc>
                  <a:txBody>
                    <a:bodyPr/>
                    <a:lstStyle/>
                    <a:p>
                      <a:pPr marL="0" marR="0" algn="l" fontAlgn="t">
                        <a:lnSpc>
                          <a:spcPct val="107000"/>
                        </a:lnSpc>
                        <a:spcBef>
                          <a:spcPts val="0"/>
                        </a:spcBef>
                        <a:spcAft>
                          <a:spcPts val="0"/>
                        </a:spcAft>
                      </a:pPr>
                      <a:r>
                        <a:rPr lang="en-US" sz="1400" u="none" strike="noStrike" dirty="0">
                          <a:effectLst/>
                        </a:rPr>
                        <a:t> </a:t>
                      </a:r>
                    </a:p>
                    <a:p>
                      <a:pPr marL="0" marR="0" algn="l" fontAlgn="t">
                        <a:lnSpc>
                          <a:spcPct val="107000"/>
                        </a:lnSpc>
                        <a:spcBef>
                          <a:spcPts val="0"/>
                        </a:spcBef>
                        <a:spcAft>
                          <a:spcPts val="0"/>
                        </a:spcAft>
                      </a:pPr>
                      <a:r>
                        <a:rPr lang="en-IN" sz="1400" b="1" i="0" kern="1200" dirty="0" smtClean="0">
                          <a:solidFill>
                            <a:schemeClr val="tx1"/>
                          </a:solidFill>
                          <a:latin typeface="+mn-lt"/>
                          <a:ea typeface="+mn-ea"/>
                          <a:cs typeface="+mn-cs"/>
                        </a:rPr>
                        <a:t>Reason</a:t>
                      </a:r>
                      <a:endParaRPr lang="en-US" sz="1400" b="0" i="0" u="none" strike="noStrike" dirty="0">
                        <a:effectLst/>
                        <a:latin typeface="Calibri" panose="020F0502020204030204" pitchFamily="34" charset="0"/>
                        <a:cs typeface="Calibri" panose="020F0502020204030204" pitchFamily="34" charset="0"/>
                      </a:endParaRPr>
                    </a:p>
                  </a:txBody>
                  <a:tcPr marL="63515" marR="63515" marT="8822" marB="0"/>
                </a:tc>
                <a:tc>
                  <a:txBody>
                    <a:bodyPr/>
                    <a:lstStyle/>
                    <a:p>
                      <a:pPr marL="0" marR="0" algn="l" fontAlgn="t">
                        <a:lnSpc>
                          <a:spcPct val="107000"/>
                        </a:lnSpc>
                        <a:spcBef>
                          <a:spcPts val="0"/>
                        </a:spcBef>
                        <a:spcAft>
                          <a:spcPts val="0"/>
                        </a:spcAft>
                      </a:pPr>
                      <a:r>
                        <a:rPr lang="en-IN" sz="1400" b="0" i="0" kern="1200" dirty="0" smtClean="0">
                          <a:solidFill>
                            <a:schemeClr val="tx1"/>
                          </a:solidFill>
                          <a:latin typeface="+mn-lt"/>
                          <a:ea typeface="+mn-ea"/>
                          <a:cs typeface="+mn-cs"/>
                        </a:rPr>
                        <a:t>The broad reason for the insurance complaint</a:t>
                      </a:r>
                      <a:endParaRPr lang="en-US" sz="1400" b="0" i="0" u="none" strike="noStrike" dirty="0">
                        <a:effectLst/>
                        <a:latin typeface="Calibri" panose="020F0502020204030204" pitchFamily="34" charset="0"/>
                        <a:cs typeface="Calibri" panose="020F0502020204030204" pitchFamily="34" charset="0"/>
                      </a:endParaRPr>
                    </a:p>
                  </a:txBody>
                  <a:tcPr marL="63515" marR="63515" marT="8822" marB="0"/>
                </a:tc>
                <a:extLst>
                  <a:ext uri="{0D108BD9-81ED-4DB2-BD59-A6C34878D82A}">
                    <a16:rowId xmlns:a16="http://schemas.microsoft.com/office/drawing/2014/main" xmlns="" val="3696665183"/>
                  </a:ext>
                </a:extLst>
              </a:tr>
              <a:tr h="419743">
                <a:tc>
                  <a:txBody>
                    <a:bodyPr/>
                    <a:lstStyle/>
                    <a:p>
                      <a:pPr marL="0" marR="0" algn="l" fontAlgn="t">
                        <a:lnSpc>
                          <a:spcPct val="107000"/>
                        </a:lnSpc>
                        <a:spcBef>
                          <a:spcPts val="0"/>
                        </a:spcBef>
                        <a:spcAft>
                          <a:spcPts val="0"/>
                        </a:spcAft>
                      </a:pPr>
                      <a:r>
                        <a:rPr lang="en-US" sz="1400" u="none" strike="noStrike" dirty="0">
                          <a:effectLst/>
                        </a:rPr>
                        <a:t> </a:t>
                      </a:r>
                    </a:p>
                    <a:p>
                      <a:pPr marL="0" marR="0" algn="l" fontAlgn="t">
                        <a:lnSpc>
                          <a:spcPct val="107000"/>
                        </a:lnSpc>
                        <a:spcBef>
                          <a:spcPts val="0"/>
                        </a:spcBef>
                        <a:spcAft>
                          <a:spcPts val="0"/>
                        </a:spcAft>
                      </a:pPr>
                      <a:r>
                        <a:rPr lang="en-IN" sz="1400" b="1" i="0" kern="1200" dirty="0" smtClean="0">
                          <a:solidFill>
                            <a:schemeClr val="tx1"/>
                          </a:solidFill>
                          <a:latin typeface="+mn-lt"/>
                          <a:ea typeface="+mn-ea"/>
                          <a:cs typeface="+mn-cs"/>
                        </a:rPr>
                        <a:t>Sub Reason</a:t>
                      </a:r>
                      <a:endParaRPr lang="en-US" sz="1400" b="0" i="0" u="none" strike="noStrike" dirty="0">
                        <a:effectLst/>
                        <a:latin typeface="Calibri" panose="020F0502020204030204" pitchFamily="34" charset="0"/>
                        <a:cs typeface="Calibri" panose="020F0502020204030204" pitchFamily="34" charset="0"/>
                      </a:endParaRPr>
                    </a:p>
                  </a:txBody>
                  <a:tcPr marL="63515" marR="63515" marT="8822" marB="0"/>
                </a:tc>
                <a:tc>
                  <a:txBody>
                    <a:bodyPr/>
                    <a:lstStyle/>
                    <a:p>
                      <a:pPr marL="0" marR="0" algn="l" fontAlgn="t">
                        <a:lnSpc>
                          <a:spcPct val="107000"/>
                        </a:lnSpc>
                        <a:spcBef>
                          <a:spcPts val="0"/>
                        </a:spcBef>
                        <a:spcAft>
                          <a:spcPts val="0"/>
                        </a:spcAft>
                      </a:pPr>
                      <a:r>
                        <a:rPr lang="en-IN" sz="1400" b="0" i="0" kern="1200" dirty="0" smtClean="0">
                          <a:solidFill>
                            <a:schemeClr val="tx1"/>
                          </a:solidFill>
                          <a:latin typeface="+mn-lt"/>
                          <a:ea typeface="+mn-ea"/>
                          <a:cs typeface="+mn-cs"/>
                        </a:rPr>
                        <a:t> The reason for the insurance complaint at the low granular level</a:t>
                      </a:r>
                      <a:endParaRPr lang="en-US" sz="1400" b="0" i="0" u="none" strike="noStrike" dirty="0">
                        <a:effectLst/>
                        <a:latin typeface="Calibri" panose="020F0502020204030204" pitchFamily="34" charset="0"/>
                        <a:cs typeface="Calibri" panose="020F0502020204030204" pitchFamily="34" charset="0"/>
                      </a:endParaRPr>
                    </a:p>
                  </a:txBody>
                  <a:tcPr marL="63515" marR="63515" marT="8822" marB="0"/>
                </a:tc>
                <a:extLst>
                  <a:ext uri="{0D108BD9-81ED-4DB2-BD59-A6C34878D82A}">
                    <a16:rowId xmlns:a16="http://schemas.microsoft.com/office/drawing/2014/main" xmlns="" val="4065064819"/>
                  </a:ext>
                </a:extLst>
              </a:tr>
              <a:tr h="419743">
                <a:tc>
                  <a:txBody>
                    <a:bodyPr/>
                    <a:lstStyle/>
                    <a:p>
                      <a:pPr marL="0" marR="0" algn="l" fontAlgn="t">
                        <a:lnSpc>
                          <a:spcPct val="107000"/>
                        </a:lnSpc>
                        <a:spcBef>
                          <a:spcPts val="0"/>
                        </a:spcBef>
                        <a:spcAft>
                          <a:spcPts val="0"/>
                        </a:spcAft>
                      </a:pPr>
                      <a:r>
                        <a:rPr lang="en-US" sz="1400" u="none" strike="noStrike" dirty="0">
                          <a:effectLst/>
                        </a:rPr>
                        <a:t> </a:t>
                      </a:r>
                    </a:p>
                    <a:p>
                      <a:pPr marL="0" marR="0" algn="l" fontAlgn="t">
                        <a:lnSpc>
                          <a:spcPct val="107000"/>
                        </a:lnSpc>
                        <a:spcBef>
                          <a:spcPts val="0"/>
                        </a:spcBef>
                        <a:spcAft>
                          <a:spcPts val="0"/>
                        </a:spcAft>
                        <a:tabLst>
                          <a:tab pos="1623060" algn="l"/>
                        </a:tabLst>
                      </a:pPr>
                      <a:r>
                        <a:rPr lang="en-IN" sz="1400" b="1" i="0" kern="1200" dirty="0" smtClean="0">
                          <a:solidFill>
                            <a:schemeClr val="tx1"/>
                          </a:solidFill>
                          <a:latin typeface="+mn-lt"/>
                          <a:ea typeface="+mn-ea"/>
                          <a:cs typeface="+mn-cs"/>
                        </a:rPr>
                        <a:t>Disposition</a:t>
                      </a:r>
                      <a:r>
                        <a:rPr lang="en-US" sz="1400" u="none" strike="noStrike" dirty="0">
                          <a:effectLst/>
                        </a:rPr>
                        <a:t>	</a:t>
                      </a:r>
                      <a:endParaRPr lang="en-US" sz="1400" b="0" i="0" u="none" strike="noStrike" dirty="0">
                        <a:effectLst/>
                        <a:latin typeface="Calibri" panose="020F0502020204030204" pitchFamily="34" charset="0"/>
                        <a:cs typeface="Calibri" panose="020F0502020204030204" pitchFamily="34" charset="0"/>
                      </a:endParaRPr>
                    </a:p>
                  </a:txBody>
                  <a:tcPr marL="63515" marR="63515" marT="8822" marB="0"/>
                </a:tc>
                <a:tc>
                  <a:txBody>
                    <a:bodyPr/>
                    <a:lstStyle/>
                    <a:p>
                      <a:pPr marL="0" marR="0" algn="just" fontAlgn="t">
                        <a:lnSpc>
                          <a:spcPct val="107000"/>
                        </a:lnSpc>
                        <a:spcBef>
                          <a:spcPts val="0"/>
                        </a:spcBef>
                        <a:spcAft>
                          <a:spcPts val="0"/>
                        </a:spcAft>
                      </a:pPr>
                      <a:r>
                        <a:rPr lang="en-IN" sz="1400" b="0" i="0" kern="1200" dirty="0" smtClean="0">
                          <a:solidFill>
                            <a:schemeClr val="tx1"/>
                          </a:solidFill>
                          <a:latin typeface="+mn-lt"/>
                          <a:ea typeface="+mn-ea"/>
                          <a:cs typeface="+mn-cs"/>
                        </a:rPr>
                        <a:t>Disposition of the claim or policy</a:t>
                      </a:r>
                      <a:endParaRPr lang="en-US" sz="1400" b="0" i="0" u="none" strike="noStrike" dirty="0">
                        <a:effectLst/>
                        <a:latin typeface="Calibri" panose="020F0502020204030204" pitchFamily="34" charset="0"/>
                        <a:cs typeface="Calibri" panose="020F0502020204030204" pitchFamily="34" charset="0"/>
                      </a:endParaRPr>
                    </a:p>
                  </a:txBody>
                  <a:tcPr marL="63515" marR="63515" marT="8822" marB="0"/>
                </a:tc>
                <a:extLst>
                  <a:ext uri="{0D108BD9-81ED-4DB2-BD59-A6C34878D82A}">
                    <a16:rowId xmlns:a16="http://schemas.microsoft.com/office/drawing/2014/main" xmlns="" val="406990304"/>
                  </a:ext>
                </a:extLst>
              </a:tr>
            </a:tbl>
          </a:graphicData>
        </a:graphic>
      </p:graphicFrame>
    </p:spTree>
    <p:extLst>
      <p:ext uri="{BB962C8B-B14F-4D97-AF65-F5344CB8AC3E}">
        <p14:creationId xmlns:p14="http://schemas.microsoft.com/office/powerpoint/2010/main" xmlns="" val="19994384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xmlns="" id="{F64F9B95-9045-48D2-B9F3-2927E98F54A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xmlns="" id="{085AA86F-6A4D-4BCB-A045-D992CDC2959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75" name="Rectangle 74">
            <a:extLst>
              <a:ext uri="{FF2B5EF4-FFF2-40B4-BE49-F238E27FC236}">
                <a16:creationId xmlns:a16="http://schemas.microsoft.com/office/drawing/2014/main" xmlns="" id="{33E93247-6229-44AB-A550-739E971E690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xmlns="" id="{394E642A-54F9-4C9B-9E31-5EF1F98A6F4C}"/>
              </a:ext>
            </a:extLst>
          </p:cNvPr>
          <p:cNvSpPr>
            <a:spLocks noGrp="1"/>
          </p:cNvSpPr>
          <p:nvPr>
            <p:ph type="title"/>
          </p:nvPr>
        </p:nvSpPr>
        <p:spPr>
          <a:xfrm>
            <a:off x="800100" y="734204"/>
            <a:ext cx="10211202" cy="844339"/>
          </a:xfrm>
        </p:spPr>
        <p:txBody>
          <a:bodyPr vert="horz" lIns="91440" tIns="45720" rIns="91440" bIns="45720" rtlCol="0" anchor="b">
            <a:noAutofit/>
          </a:bodyPr>
          <a:lstStyle/>
          <a:p>
            <a:pPr>
              <a:lnSpc>
                <a:spcPct val="90000"/>
              </a:lnSpc>
            </a:pPr>
            <a:r>
              <a:rPr lang="en-US" sz="2000" b="1" i="0" dirty="0" smtClean="0">
                <a:effectLst/>
                <a:latin typeface="Calibri "/>
              </a:rPr>
              <a:t>3.Logistic </a:t>
            </a:r>
            <a:r>
              <a:rPr lang="en-US" sz="2000" b="1" i="0" dirty="0">
                <a:effectLst/>
                <a:latin typeface="Calibri "/>
              </a:rPr>
              <a:t>Regression using Grid Search Cross Validation &amp; </a:t>
            </a:r>
            <a:br>
              <a:rPr lang="en-US" sz="2000" b="1" i="0" dirty="0">
                <a:effectLst/>
                <a:latin typeface="Calibri "/>
              </a:rPr>
            </a:br>
            <a:r>
              <a:rPr lang="en-US" sz="2000" b="1" i="0" dirty="0">
                <a:effectLst/>
                <a:latin typeface="Calibri "/>
              </a:rPr>
              <a:t>SAGA SOLVER:</a:t>
            </a:r>
            <a:endParaRPr lang="en-US" sz="2000" b="1" dirty="0">
              <a:latin typeface="Calibri "/>
            </a:endParaRPr>
          </a:p>
        </p:txBody>
      </p:sp>
      <p:cxnSp>
        <p:nvCxnSpPr>
          <p:cNvPr id="77" name="Straight Connector 76">
            <a:extLst>
              <a:ext uri="{FF2B5EF4-FFF2-40B4-BE49-F238E27FC236}">
                <a16:creationId xmlns:a16="http://schemas.microsoft.com/office/drawing/2014/main" xmlns="" id="{EE2E603F-4A95-4FE8-BB06-211DFD75DBE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5715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xmlns="" id="{A8E634B8-311A-4810-A5DB-7043D028041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6134100"/>
            <a:ext cx="5715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56649" y="1684420"/>
            <a:ext cx="10607039" cy="1200329"/>
          </a:xfrm>
          <a:prstGeom prst="rect">
            <a:avLst/>
          </a:prstGeom>
          <a:noFill/>
        </p:spPr>
        <p:txBody>
          <a:bodyPr wrap="square" rtlCol="0">
            <a:spAutoFit/>
          </a:bodyPr>
          <a:lstStyle/>
          <a:p>
            <a:r>
              <a:rPr lang="en-IN" dirty="0" smtClean="0"/>
              <a:t>Training accuracy and Test accuracy are close to each other, so there is no case of over-fitting or under-fitting.</a:t>
            </a:r>
          </a:p>
          <a:p>
            <a:r>
              <a:rPr lang="en-IN" dirty="0" smtClean="0"/>
              <a:t>f1_score is 94.1% with Logistic Regression with 10 folds Cross Validation,L2 penalty and Saga solver.</a:t>
            </a:r>
          </a:p>
          <a:p>
            <a:endParaRPr lang="en-IN" dirty="0"/>
          </a:p>
        </p:txBody>
      </p:sp>
      <p:pic>
        <p:nvPicPr>
          <p:cNvPr id="14337" name="Picture 1"/>
          <p:cNvPicPr>
            <a:picLocks noChangeAspect="1" noChangeArrowheads="1"/>
          </p:cNvPicPr>
          <p:nvPr/>
        </p:nvPicPr>
        <p:blipFill>
          <a:blip r:embed="rId2"/>
          <a:srcRect/>
          <a:stretch>
            <a:fillRect/>
          </a:stretch>
        </p:blipFill>
        <p:spPr bwMode="auto">
          <a:xfrm>
            <a:off x="2088281" y="3087454"/>
            <a:ext cx="6372325" cy="2777128"/>
          </a:xfrm>
          <a:prstGeom prst="rect">
            <a:avLst/>
          </a:prstGeom>
          <a:noFill/>
          <a:ln w="9525">
            <a:noFill/>
            <a:miter lim="800000"/>
            <a:headEnd/>
            <a:tailEnd/>
          </a:ln>
          <a:effectLst/>
        </p:spPr>
      </p:pic>
    </p:spTree>
    <p:extLst>
      <p:ext uri="{BB962C8B-B14F-4D97-AF65-F5344CB8AC3E}">
        <p14:creationId xmlns:p14="http://schemas.microsoft.com/office/powerpoint/2010/main" xmlns="" val="29419593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5" name="Straight Connector 134">
            <a:extLst>
              <a:ext uri="{FF2B5EF4-FFF2-40B4-BE49-F238E27FC236}">
                <a16:creationId xmlns:a16="http://schemas.microsoft.com/office/drawing/2014/main" xmlns="" id="{F64F9B95-9045-48D2-B9F3-2927E98F54A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xmlns="" id="{085AA86F-6A4D-4BCB-A045-D992CDC2959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39" name="Rectangle 138">
            <a:extLst>
              <a:ext uri="{FF2B5EF4-FFF2-40B4-BE49-F238E27FC236}">
                <a16:creationId xmlns:a16="http://schemas.microsoft.com/office/drawing/2014/main" xmlns="" id="{33E93247-6229-44AB-A550-739E971E690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3897B32E-020A-4055-96B0-CDF40A413F95}"/>
              </a:ext>
            </a:extLst>
          </p:cNvPr>
          <p:cNvSpPr>
            <a:spLocks noGrp="1"/>
          </p:cNvSpPr>
          <p:nvPr>
            <p:ph type="title"/>
          </p:nvPr>
        </p:nvSpPr>
        <p:spPr>
          <a:xfrm>
            <a:off x="800099" y="961104"/>
            <a:ext cx="6871235" cy="973393"/>
          </a:xfrm>
        </p:spPr>
        <p:txBody>
          <a:bodyPr vert="horz" lIns="91440" tIns="45720" rIns="91440" bIns="45720" rtlCol="0" anchor="t">
            <a:normAutofit/>
          </a:bodyPr>
          <a:lstStyle/>
          <a:p>
            <a:r>
              <a:rPr lang="en-IN" sz="2000" b="1" dirty="0" smtClean="0"/>
              <a:t>4.K-Nearest Neighbours:</a:t>
            </a:r>
            <a:endParaRPr lang="en-IN" sz="2000" b="1" dirty="0"/>
          </a:p>
        </p:txBody>
      </p:sp>
      <p:cxnSp>
        <p:nvCxnSpPr>
          <p:cNvPr id="141" name="Straight Connector 140">
            <a:extLst>
              <a:ext uri="{FF2B5EF4-FFF2-40B4-BE49-F238E27FC236}">
                <a16:creationId xmlns:a16="http://schemas.microsoft.com/office/drawing/2014/main" xmlns="" id="{EE2E603F-4A95-4FE8-BB06-211DFD75DBE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xmlns="" id="{D7CC41EB-2D81-4303-9171-6401B388BA3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6134885"/>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313" name="Rectangle 1"/>
          <p:cNvSpPr>
            <a:spLocks noChangeArrowheads="1"/>
          </p:cNvSpPr>
          <p:nvPr/>
        </p:nvSpPr>
        <p:spPr bwMode="auto">
          <a:xfrm>
            <a:off x="770021" y="1530416"/>
            <a:ext cx="10741794" cy="9233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Training accuracy and Test accuracy are close to each other, so there is no case of over-fitting or under-fitting.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f1_score is 99.1% using K-Nearest Neighbors, which is better then Logistic regression.</a:t>
            </a:r>
          </a:p>
        </p:txBody>
      </p:sp>
      <p:pic>
        <p:nvPicPr>
          <p:cNvPr id="13314" name="Picture 2"/>
          <p:cNvPicPr>
            <a:picLocks noChangeAspect="1" noChangeArrowheads="1"/>
          </p:cNvPicPr>
          <p:nvPr/>
        </p:nvPicPr>
        <p:blipFill>
          <a:blip r:embed="rId2"/>
          <a:srcRect/>
          <a:stretch>
            <a:fillRect/>
          </a:stretch>
        </p:blipFill>
        <p:spPr bwMode="auto">
          <a:xfrm>
            <a:off x="3105052" y="2702946"/>
            <a:ext cx="5178246" cy="3283968"/>
          </a:xfrm>
          <a:prstGeom prst="rect">
            <a:avLst/>
          </a:prstGeom>
          <a:noFill/>
          <a:ln w="9525">
            <a:noFill/>
            <a:miter lim="800000"/>
            <a:headEnd/>
            <a:tailEnd/>
          </a:ln>
          <a:effectLst/>
        </p:spPr>
      </p:pic>
    </p:spTree>
    <p:extLst>
      <p:ext uri="{BB962C8B-B14F-4D97-AF65-F5344CB8AC3E}">
        <p14:creationId xmlns:p14="http://schemas.microsoft.com/office/powerpoint/2010/main" xmlns="" val="2740133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6" name="Straight Connector 75">
            <a:extLst>
              <a:ext uri="{FF2B5EF4-FFF2-40B4-BE49-F238E27FC236}">
                <a16:creationId xmlns:a16="http://schemas.microsoft.com/office/drawing/2014/main" xmlns="" id="{F64F9B95-9045-48D2-B9F3-2927E98F54A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xmlns="" id="{085AA86F-6A4D-4BCB-A045-D992CDC2959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80" name="Rectangle 79">
            <a:extLst>
              <a:ext uri="{FF2B5EF4-FFF2-40B4-BE49-F238E27FC236}">
                <a16:creationId xmlns:a16="http://schemas.microsoft.com/office/drawing/2014/main" xmlns="" id="{33E93247-6229-44AB-A550-739E971E690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3897B32E-020A-4055-96B0-CDF40A413F95}"/>
              </a:ext>
            </a:extLst>
          </p:cNvPr>
          <p:cNvSpPr>
            <a:spLocks noGrp="1"/>
          </p:cNvSpPr>
          <p:nvPr>
            <p:ph type="title"/>
          </p:nvPr>
        </p:nvSpPr>
        <p:spPr>
          <a:xfrm>
            <a:off x="669852" y="870596"/>
            <a:ext cx="10722048" cy="813825"/>
          </a:xfrm>
        </p:spPr>
        <p:txBody>
          <a:bodyPr vert="horz" lIns="91440" tIns="45720" rIns="91440" bIns="45720" rtlCol="0" anchor="t">
            <a:normAutofit/>
          </a:bodyPr>
          <a:lstStyle/>
          <a:p>
            <a:r>
              <a:rPr lang="en-IN" sz="2800" b="1" dirty="0" smtClean="0"/>
              <a:t> </a:t>
            </a:r>
            <a:r>
              <a:rPr lang="en-IN" sz="2000" b="1" dirty="0" smtClean="0"/>
              <a:t>5.Decision Tree</a:t>
            </a:r>
            <a:r>
              <a:rPr lang="en-US" sz="2000" b="1" dirty="0" smtClean="0">
                <a:latin typeface="Calibri "/>
              </a:rPr>
              <a:t>:</a:t>
            </a:r>
            <a:endParaRPr lang="en-US" sz="2000" b="1" dirty="0">
              <a:latin typeface="Calibri "/>
            </a:endParaRPr>
          </a:p>
        </p:txBody>
      </p:sp>
      <p:cxnSp>
        <p:nvCxnSpPr>
          <p:cNvPr id="82" name="Straight Connector 81">
            <a:extLst>
              <a:ext uri="{FF2B5EF4-FFF2-40B4-BE49-F238E27FC236}">
                <a16:creationId xmlns:a16="http://schemas.microsoft.com/office/drawing/2014/main" xmlns="" id="{EE2E603F-4A95-4FE8-BB06-211DFD75DBE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xmlns="" id="{D7CC41EB-2D81-4303-9171-6401B388BA3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6134885"/>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2289" name="Picture 1"/>
          <p:cNvPicPr>
            <a:picLocks noChangeAspect="1" noChangeArrowheads="1"/>
          </p:cNvPicPr>
          <p:nvPr/>
        </p:nvPicPr>
        <p:blipFill>
          <a:blip r:embed="rId2"/>
          <a:srcRect/>
          <a:stretch>
            <a:fillRect/>
          </a:stretch>
        </p:blipFill>
        <p:spPr bwMode="auto">
          <a:xfrm>
            <a:off x="2848546" y="2935705"/>
            <a:ext cx="5077408" cy="3105903"/>
          </a:xfrm>
          <a:prstGeom prst="rect">
            <a:avLst/>
          </a:prstGeom>
          <a:noFill/>
          <a:ln w="9525">
            <a:noFill/>
            <a:miter lim="800000"/>
            <a:headEnd/>
            <a:tailEnd/>
          </a:ln>
          <a:effectLst/>
        </p:spPr>
      </p:pic>
      <p:sp>
        <p:nvSpPr>
          <p:cNvPr id="10" name="TextBox 9"/>
          <p:cNvSpPr txBox="1"/>
          <p:nvPr/>
        </p:nvSpPr>
        <p:spPr>
          <a:xfrm>
            <a:off x="818147" y="1520792"/>
            <a:ext cx="9875520" cy="1477328"/>
          </a:xfrm>
          <a:prstGeom prst="rect">
            <a:avLst/>
          </a:prstGeom>
          <a:noFill/>
        </p:spPr>
        <p:txBody>
          <a:bodyPr wrap="square" rtlCol="0">
            <a:spAutoFit/>
          </a:bodyPr>
          <a:lstStyle/>
          <a:p>
            <a:r>
              <a:rPr lang="en-IN" dirty="0" smtClean="0"/>
              <a:t>Training accuracy and Test accuracy are close to each other, so there is no case of over-fitting or under-fitting.</a:t>
            </a:r>
          </a:p>
          <a:p>
            <a:r>
              <a:rPr lang="en-IN" dirty="0" smtClean="0"/>
              <a:t>f1_score is 99.1% using Decision Tree, which is better then Logistic regression and K-Nearest Neighbours.</a:t>
            </a:r>
          </a:p>
          <a:p>
            <a:endParaRPr lang="en-IN" dirty="0"/>
          </a:p>
        </p:txBody>
      </p:sp>
    </p:spTree>
    <p:extLst>
      <p:ext uri="{BB962C8B-B14F-4D97-AF65-F5344CB8AC3E}">
        <p14:creationId xmlns:p14="http://schemas.microsoft.com/office/powerpoint/2010/main" xmlns="" val="3187362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8" name="Straight Connector 17">
            <a:extLst>
              <a:ext uri="{FF2B5EF4-FFF2-40B4-BE49-F238E27FC236}">
                <a16:creationId xmlns:a16="http://schemas.microsoft.com/office/drawing/2014/main" xmlns="" id="{F64F9B95-9045-48D2-B9F3-2927E98F54A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19">
            <a:extLst>
              <a:ext uri="{FF2B5EF4-FFF2-40B4-BE49-F238E27FC236}">
                <a16:creationId xmlns:a16="http://schemas.microsoft.com/office/drawing/2014/main" xmlns="" id="{085AA86F-6A4D-4BCB-A045-D992CDC2959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0" name="Rectangle 21">
            <a:extLst>
              <a:ext uri="{FF2B5EF4-FFF2-40B4-BE49-F238E27FC236}">
                <a16:creationId xmlns:a16="http://schemas.microsoft.com/office/drawing/2014/main" xmlns="" id="{33E93247-6229-44AB-A550-739E971E690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03C301DA-46DC-4051-9645-34DBF1DBF321}"/>
              </a:ext>
            </a:extLst>
          </p:cNvPr>
          <p:cNvSpPr>
            <a:spLocks noGrp="1"/>
          </p:cNvSpPr>
          <p:nvPr>
            <p:ph type="title"/>
          </p:nvPr>
        </p:nvSpPr>
        <p:spPr>
          <a:xfrm>
            <a:off x="800100" y="989122"/>
            <a:ext cx="4887382" cy="1055480"/>
          </a:xfrm>
        </p:spPr>
        <p:txBody>
          <a:bodyPr vert="horz" lIns="91440" tIns="45720" rIns="91440" bIns="45720" rtlCol="0" anchor="t">
            <a:normAutofit/>
          </a:bodyPr>
          <a:lstStyle/>
          <a:p>
            <a:r>
              <a:rPr lang="en-IN" sz="2000" b="1" dirty="0" smtClean="0"/>
              <a:t>6.Random Forest</a:t>
            </a:r>
            <a:r>
              <a:rPr lang="en-IN" sz="2800" b="1" dirty="0" smtClean="0"/>
              <a:t>: </a:t>
            </a:r>
            <a:endParaRPr lang="en-IN" sz="2800" b="1" dirty="0"/>
          </a:p>
        </p:txBody>
      </p:sp>
      <p:cxnSp>
        <p:nvCxnSpPr>
          <p:cNvPr id="31" name="Straight Connector 23">
            <a:extLst>
              <a:ext uri="{FF2B5EF4-FFF2-40B4-BE49-F238E27FC236}">
                <a16:creationId xmlns:a16="http://schemas.microsoft.com/office/drawing/2014/main" xmlns="" id="{EE2E603F-4A95-4FE8-BB06-211DFD75DBE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25">
            <a:extLst>
              <a:ext uri="{FF2B5EF4-FFF2-40B4-BE49-F238E27FC236}">
                <a16:creationId xmlns:a16="http://schemas.microsoft.com/office/drawing/2014/main" xmlns="" id="{D7CC41EB-2D81-4303-9171-6401B388BA3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6134885"/>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1265" name="Picture 1"/>
          <p:cNvPicPr>
            <a:picLocks noChangeAspect="1" noChangeArrowheads="1"/>
          </p:cNvPicPr>
          <p:nvPr/>
        </p:nvPicPr>
        <p:blipFill>
          <a:blip r:embed="rId2"/>
          <a:srcRect/>
          <a:stretch>
            <a:fillRect/>
          </a:stretch>
        </p:blipFill>
        <p:spPr bwMode="auto">
          <a:xfrm>
            <a:off x="3495225" y="3031959"/>
            <a:ext cx="4705498" cy="2973458"/>
          </a:xfrm>
          <a:prstGeom prst="rect">
            <a:avLst/>
          </a:prstGeom>
          <a:noFill/>
          <a:ln w="9525">
            <a:noFill/>
            <a:miter lim="800000"/>
            <a:headEnd/>
            <a:tailEnd/>
          </a:ln>
          <a:effectLst/>
        </p:spPr>
      </p:pic>
      <p:sp>
        <p:nvSpPr>
          <p:cNvPr id="10" name="TextBox 9"/>
          <p:cNvSpPr txBox="1"/>
          <p:nvPr/>
        </p:nvSpPr>
        <p:spPr>
          <a:xfrm>
            <a:off x="895150" y="1674797"/>
            <a:ext cx="9509760" cy="1477328"/>
          </a:xfrm>
          <a:prstGeom prst="rect">
            <a:avLst/>
          </a:prstGeom>
          <a:noFill/>
        </p:spPr>
        <p:txBody>
          <a:bodyPr wrap="square" rtlCol="0">
            <a:spAutoFit/>
          </a:bodyPr>
          <a:lstStyle/>
          <a:p>
            <a:r>
              <a:rPr lang="en-IN" dirty="0" smtClean="0"/>
              <a:t>Training accuracy and Test accuracy are close to each other, so there is no case of over-fitting or under-fitting.</a:t>
            </a:r>
          </a:p>
          <a:p>
            <a:r>
              <a:rPr lang="en-IN" dirty="0" smtClean="0"/>
              <a:t>f1_score is 99.1% using </a:t>
            </a:r>
            <a:r>
              <a:rPr lang="en-IN" dirty="0" smtClean="0"/>
              <a:t>Random Forest</a:t>
            </a:r>
            <a:r>
              <a:rPr lang="en-IN" dirty="0" smtClean="0"/>
              <a:t>, which is better then Logistic regression and K-Nearest Neighbours and quiet comparable to the decision tree algorithm.</a:t>
            </a:r>
          </a:p>
          <a:p>
            <a:endParaRPr lang="en-IN" dirty="0"/>
          </a:p>
        </p:txBody>
      </p:sp>
    </p:spTree>
    <p:extLst>
      <p:ext uri="{BB962C8B-B14F-4D97-AF65-F5344CB8AC3E}">
        <p14:creationId xmlns:p14="http://schemas.microsoft.com/office/powerpoint/2010/main" xmlns="" val="6880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5" name="Straight Connector 134">
            <a:extLst>
              <a:ext uri="{FF2B5EF4-FFF2-40B4-BE49-F238E27FC236}">
                <a16:creationId xmlns:a16="http://schemas.microsoft.com/office/drawing/2014/main" xmlns="" id="{F64F9B95-9045-48D2-B9F3-2927E98F54A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xmlns="" id="{085AA86F-6A4D-4BCB-A045-D992CDC2959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39" name="Rectangle 138">
            <a:extLst>
              <a:ext uri="{FF2B5EF4-FFF2-40B4-BE49-F238E27FC236}">
                <a16:creationId xmlns:a16="http://schemas.microsoft.com/office/drawing/2014/main" xmlns="" id="{33E93247-6229-44AB-A550-739E971E690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F4183649-20F3-461B-82C8-627C17E87EFE}"/>
              </a:ext>
            </a:extLst>
          </p:cNvPr>
          <p:cNvSpPr>
            <a:spLocks noGrp="1"/>
          </p:cNvSpPr>
          <p:nvPr>
            <p:ph type="title"/>
          </p:nvPr>
        </p:nvSpPr>
        <p:spPr>
          <a:xfrm>
            <a:off x="941032" y="870596"/>
            <a:ext cx="4616201" cy="577204"/>
          </a:xfrm>
        </p:spPr>
        <p:txBody>
          <a:bodyPr vert="horz" lIns="91440" tIns="45720" rIns="91440" bIns="45720" rtlCol="0" anchor="t">
            <a:normAutofit/>
          </a:bodyPr>
          <a:lstStyle/>
          <a:p>
            <a:r>
              <a:rPr lang="en-US" sz="2000" b="1" dirty="0" smtClean="0">
                <a:latin typeface="Calibri "/>
              </a:rPr>
              <a:t>7.Xgboost:</a:t>
            </a:r>
            <a:endParaRPr lang="en-US" sz="2000" b="1" dirty="0">
              <a:latin typeface="Calibri "/>
            </a:endParaRPr>
          </a:p>
        </p:txBody>
      </p:sp>
      <p:cxnSp>
        <p:nvCxnSpPr>
          <p:cNvPr id="141" name="Straight Connector 140">
            <a:extLst>
              <a:ext uri="{FF2B5EF4-FFF2-40B4-BE49-F238E27FC236}">
                <a16:creationId xmlns:a16="http://schemas.microsoft.com/office/drawing/2014/main" xmlns="" id="{EE2E603F-4A95-4FE8-BB06-211DFD75DBE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xmlns="" id="{D7CC41EB-2D81-4303-9171-6401B388BA3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6134885"/>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81778" y="1434164"/>
            <a:ext cx="9779266" cy="1477328"/>
          </a:xfrm>
          <a:prstGeom prst="rect">
            <a:avLst/>
          </a:prstGeom>
          <a:noFill/>
        </p:spPr>
        <p:txBody>
          <a:bodyPr wrap="square" rtlCol="0">
            <a:spAutoFit/>
          </a:bodyPr>
          <a:lstStyle/>
          <a:p>
            <a:r>
              <a:rPr lang="en-IN" dirty="0" smtClean="0"/>
              <a:t>Training accuracy and Test accuracy are close to each other, so there is no case of over-fitting or under-fitting.</a:t>
            </a:r>
          </a:p>
          <a:p>
            <a:r>
              <a:rPr lang="en-IN" dirty="0" smtClean="0"/>
              <a:t>f1_score is 99.1% using </a:t>
            </a:r>
            <a:r>
              <a:rPr lang="en-IN" dirty="0" err="1" smtClean="0"/>
              <a:t>Xgboost</a:t>
            </a:r>
            <a:r>
              <a:rPr lang="en-IN" dirty="0" smtClean="0"/>
              <a:t> classifier, which is better then Logistic regression and K-Nearest Neighbours and quiet comparable to the decision tree and </a:t>
            </a:r>
            <a:r>
              <a:rPr lang="en-IN" dirty="0" smtClean="0"/>
              <a:t>Random Forest </a:t>
            </a:r>
            <a:r>
              <a:rPr lang="en-IN" dirty="0" smtClean="0"/>
              <a:t>algorithm.</a:t>
            </a:r>
          </a:p>
          <a:p>
            <a:endParaRPr lang="en-IN" dirty="0"/>
          </a:p>
        </p:txBody>
      </p:sp>
      <p:pic>
        <p:nvPicPr>
          <p:cNvPr id="10241" name="Picture 1"/>
          <p:cNvPicPr>
            <a:picLocks noChangeAspect="1" noChangeArrowheads="1"/>
          </p:cNvPicPr>
          <p:nvPr/>
        </p:nvPicPr>
        <p:blipFill>
          <a:blip r:embed="rId2"/>
          <a:srcRect/>
          <a:stretch>
            <a:fillRect/>
          </a:stretch>
        </p:blipFill>
        <p:spPr bwMode="auto">
          <a:xfrm>
            <a:off x="3163704" y="3038469"/>
            <a:ext cx="4401753" cy="2843368"/>
          </a:xfrm>
          <a:prstGeom prst="rect">
            <a:avLst/>
          </a:prstGeom>
          <a:noFill/>
          <a:ln w="9525">
            <a:noFill/>
            <a:miter lim="800000"/>
            <a:headEnd/>
            <a:tailEnd/>
          </a:ln>
          <a:effectLst/>
        </p:spPr>
      </p:pic>
    </p:spTree>
    <p:extLst>
      <p:ext uri="{BB962C8B-B14F-4D97-AF65-F5344CB8AC3E}">
        <p14:creationId xmlns:p14="http://schemas.microsoft.com/office/powerpoint/2010/main" xmlns="" val="503619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xmlns="" id="{F64F9B95-9045-48D2-B9F3-2927E98F54A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xmlns="" id="{085AA86F-6A4D-4BCB-A045-D992CDC2959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75" name="Rectangle 74">
            <a:extLst>
              <a:ext uri="{FF2B5EF4-FFF2-40B4-BE49-F238E27FC236}">
                <a16:creationId xmlns:a16="http://schemas.microsoft.com/office/drawing/2014/main" xmlns="" id="{33E93247-6229-44AB-A550-739E971E690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ADA3C1EB-A1A2-4800-9194-0FBCD43A45F3}"/>
              </a:ext>
            </a:extLst>
          </p:cNvPr>
          <p:cNvSpPr>
            <a:spLocks noGrp="1"/>
          </p:cNvSpPr>
          <p:nvPr>
            <p:ph type="title"/>
          </p:nvPr>
        </p:nvSpPr>
        <p:spPr>
          <a:xfrm>
            <a:off x="800100" y="1206230"/>
            <a:ext cx="4887382" cy="603115"/>
          </a:xfrm>
        </p:spPr>
        <p:txBody>
          <a:bodyPr vert="horz" lIns="91440" tIns="45720" rIns="91440" bIns="45720" rtlCol="0" anchor="t">
            <a:normAutofit/>
          </a:bodyPr>
          <a:lstStyle/>
          <a:p>
            <a:r>
              <a:rPr lang="en-IN" sz="2000" b="1" dirty="0" smtClean="0"/>
              <a:t>8.SVM:</a:t>
            </a:r>
            <a:endParaRPr lang="en-IN" sz="2000" b="1" dirty="0"/>
          </a:p>
        </p:txBody>
      </p:sp>
      <p:cxnSp>
        <p:nvCxnSpPr>
          <p:cNvPr id="77" name="Straight Connector 76">
            <a:extLst>
              <a:ext uri="{FF2B5EF4-FFF2-40B4-BE49-F238E27FC236}">
                <a16:creationId xmlns:a16="http://schemas.microsoft.com/office/drawing/2014/main" xmlns="" id="{EE2E603F-4A95-4FE8-BB06-211DFD75DBE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xmlns="" id="{D7CC41EB-2D81-4303-9171-6401B388BA3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6134885"/>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20275" y="1722922"/>
            <a:ext cx="10539665" cy="1477328"/>
          </a:xfrm>
          <a:prstGeom prst="rect">
            <a:avLst/>
          </a:prstGeom>
          <a:noFill/>
        </p:spPr>
        <p:txBody>
          <a:bodyPr wrap="square" rtlCol="0">
            <a:spAutoFit/>
          </a:bodyPr>
          <a:lstStyle/>
          <a:p>
            <a:r>
              <a:rPr lang="en-IN" dirty="0" smtClean="0"/>
              <a:t>Training accuracy and Test accuracy are close to each other, so there is no case of over-fitting or under-fitting.</a:t>
            </a:r>
          </a:p>
          <a:p>
            <a:r>
              <a:rPr lang="en-IN" dirty="0" smtClean="0"/>
              <a:t>f1_score is 96.9% using SVM classifier, which is better then Logistic regression and K-Nearest Neighbours and lower than decision tree, </a:t>
            </a:r>
            <a:r>
              <a:rPr lang="en-IN" dirty="0" err="1" smtClean="0"/>
              <a:t>Xgboost</a:t>
            </a:r>
            <a:r>
              <a:rPr lang="en-IN" dirty="0" smtClean="0"/>
              <a:t> and </a:t>
            </a:r>
            <a:r>
              <a:rPr lang="en-IN" dirty="0" err="1" smtClean="0"/>
              <a:t>RandomForest</a:t>
            </a:r>
            <a:r>
              <a:rPr lang="en-IN" dirty="0" smtClean="0"/>
              <a:t> algorithm.</a:t>
            </a:r>
          </a:p>
          <a:p>
            <a:endParaRPr lang="en-IN" dirty="0"/>
          </a:p>
        </p:txBody>
      </p:sp>
      <p:pic>
        <p:nvPicPr>
          <p:cNvPr id="9217" name="Picture 1"/>
          <p:cNvPicPr>
            <a:picLocks noChangeAspect="1" noChangeArrowheads="1"/>
          </p:cNvPicPr>
          <p:nvPr/>
        </p:nvPicPr>
        <p:blipFill>
          <a:blip r:embed="rId2"/>
          <a:srcRect/>
          <a:stretch>
            <a:fillRect/>
          </a:stretch>
        </p:blipFill>
        <p:spPr bwMode="auto">
          <a:xfrm>
            <a:off x="3436220" y="3051544"/>
            <a:ext cx="4389120" cy="2771011"/>
          </a:xfrm>
          <a:prstGeom prst="rect">
            <a:avLst/>
          </a:prstGeom>
          <a:noFill/>
          <a:ln w="9525">
            <a:noFill/>
            <a:miter lim="800000"/>
            <a:headEnd/>
            <a:tailEnd/>
          </a:ln>
          <a:effectLst/>
        </p:spPr>
      </p:pic>
    </p:spTree>
    <p:extLst>
      <p:ext uri="{BB962C8B-B14F-4D97-AF65-F5344CB8AC3E}">
        <p14:creationId xmlns:p14="http://schemas.microsoft.com/office/powerpoint/2010/main" xmlns="" val="25063874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xmlns="" id="{F64F9B95-9045-48D2-B9F3-2927E98F54A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085AA86F-6A4D-4BCB-A045-D992CDC2959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xmlns="" id="{33E93247-6229-44AB-A550-739E971E690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7AA32C22-E9DE-47FA-AF88-753A7C9E7954}"/>
              </a:ext>
            </a:extLst>
          </p:cNvPr>
          <p:cNvSpPr>
            <a:spLocks noGrp="1"/>
          </p:cNvSpPr>
          <p:nvPr>
            <p:ph type="title"/>
          </p:nvPr>
        </p:nvSpPr>
        <p:spPr>
          <a:xfrm>
            <a:off x="659667" y="1155537"/>
            <a:ext cx="10872665" cy="705780"/>
          </a:xfrm>
        </p:spPr>
        <p:txBody>
          <a:bodyPr vert="horz" lIns="91440" tIns="45720" rIns="91440" bIns="45720" rtlCol="0" anchor="t">
            <a:normAutofit/>
          </a:bodyPr>
          <a:lstStyle/>
          <a:p>
            <a:r>
              <a:rPr lang="en-US" sz="2400" b="1" dirty="0"/>
              <a:t>Outcomes:</a:t>
            </a:r>
          </a:p>
        </p:txBody>
      </p:sp>
      <p:cxnSp>
        <p:nvCxnSpPr>
          <p:cNvPr id="25" name="Straight Connector 24">
            <a:extLst>
              <a:ext uri="{FF2B5EF4-FFF2-40B4-BE49-F238E27FC236}">
                <a16:creationId xmlns:a16="http://schemas.microsoft.com/office/drawing/2014/main" xmlns="" id="{EE2E603F-4A95-4FE8-BB06-211DFD75DBE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 name="Table 3">
            <a:extLst>
              <a:ext uri="{FF2B5EF4-FFF2-40B4-BE49-F238E27FC236}">
                <a16:creationId xmlns:a16="http://schemas.microsoft.com/office/drawing/2014/main" xmlns="" id="{FD6F2712-74C0-44C6-9B66-41585174AC93}"/>
              </a:ext>
            </a:extLst>
          </p:cNvPr>
          <p:cNvGraphicFramePr>
            <a:graphicFrameLocks noGrp="1"/>
          </p:cNvGraphicFramePr>
          <p:nvPr>
            <p:extLst>
              <p:ext uri="{D42A27DB-BD31-4B8C-83A1-F6EECF244321}">
                <p14:modId xmlns:p14="http://schemas.microsoft.com/office/powerpoint/2010/main" xmlns="" val="927284633"/>
              </p:ext>
            </p:extLst>
          </p:nvPr>
        </p:nvGraphicFramePr>
        <p:xfrm>
          <a:off x="1073982" y="2292953"/>
          <a:ext cx="10044036" cy="4024485"/>
        </p:xfrm>
        <a:graphic>
          <a:graphicData uri="http://schemas.openxmlformats.org/drawingml/2006/table">
            <a:tbl>
              <a:tblPr firstRow="1" bandRow="1">
                <a:tableStyleId>{7DF18680-E054-41AD-8BC1-D1AEF772440D}</a:tableStyleId>
              </a:tblPr>
              <a:tblGrid>
                <a:gridCol w="6827399">
                  <a:extLst>
                    <a:ext uri="{9D8B030D-6E8A-4147-A177-3AD203B41FA5}">
                      <a16:colId xmlns:a16="http://schemas.microsoft.com/office/drawing/2014/main" xmlns="" val="2291410168"/>
                    </a:ext>
                  </a:extLst>
                </a:gridCol>
                <a:gridCol w="3216637">
                  <a:extLst>
                    <a:ext uri="{9D8B030D-6E8A-4147-A177-3AD203B41FA5}">
                      <a16:colId xmlns:a16="http://schemas.microsoft.com/office/drawing/2014/main" xmlns="" val="1085152714"/>
                    </a:ext>
                  </a:extLst>
                </a:gridCol>
              </a:tblGrid>
              <a:tr h="499851">
                <a:tc>
                  <a:txBody>
                    <a:bodyPr/>
                    <a:lstStyle/>
                    <a:p>
                      <a:pPr algn="ctr"/>
                      <a:r>
                        <a:rPr lang="en-US" sz="1500" cap="none" spc="60" dirty="0"/>
                        <a:t>Model</a:t>
                      </a:r>
                      <a:endParaRPr lang="en-US" sz="1500" b="0" cap="none" spc="60" dirty="0">
                        <a:solidFill>
                          <a:schemeClr val="bg1"/>
                        </a:solidFill>
                        <a:latin typeface="+mj-lt"/>
                      </a:endParaRPr>
                    </a:p>
                  </a:txBody>
                  <a:tcPr marL="154373" marR="154373" marT="84954" marB="154373" anchor="ctr"/>
                </a:tc>
                <a:tc>
                  <a:txBody>
                    <a:bodyPr/>
                    <a:lstStyle/>
                    <a:p>
                      <a:pPr algn="ctr"/>
                      <a:r>
                        <a:rPr lang="en-US" sz="1500" b="0" cap="none" spc="60" dirty="0" smtClean="0">
                          <a:solidFill>
                            <a:schemeClr val="bg1"/>
                          </a:solidFill>
                          <a:latin typeface="+mj-lt"/>
                        </a:rPr>
                        <a:t>F1-Score</a:t>
                      </a:r>
                      <a:endParaRPr lang="en-US" sz="1500" b="0" cap="none" spc="60" dirty="0">
                        <a:solidFill>
                          <a:schemeClr val="bg1"/>
                        </a:solidFill>
                        <a:latin typeface="+mj-lt"/>
                      </a:endParaRPr>
                    </a:p>
                  </a:txBody>
                  <a:tcPr marL="154373" marR="154373" marT="84954" marB="154373" anchor="ctr"/>
                </a:tc>
                <a:extLst>
                  <a:ext uri="{0D108BD9-81ED-4DB2-BD59-A6C34878D82A}">
                    <a16:rowId xmlns:a16="http://schemas.microsoft.com/office/drawing/2014/main" xmlns="" val="2965750515"/>
                  </a:ext>
                </a:extLst>
              </a:tr>
              <a:tr h="420075">
                <a:tc>
                  <a:txBody>
                    <a:bodyPr/>
                    <a:lstStyle/>
                    <a:p>
                      <a:pPr algn="ctr"/>
                      <a:r>
                        <a:rPr lang="en-US" sz="1300" cap="none" spc="0" dirty="0"/>
                        <a:t>Logistic regression</a:t>
                      </a:r>
                      <a:endParaRPr lang="en-US" sz="1300" cap="none" spc="0" dirty="0">
                        <a:solidFill>
                          <a:schemeClr val="tx1"/>
                        </a:solidFill>
                        <a:latin typeface="+mj-lt"/>
                      </a:endParaRPr>
                    </a:p>
                  </a:txBody>
                  <a:tcPr marL="102915" marR="102915" marT="84954" marB="102915"/>
                </a:tc>
                <a:tc>
                  <a:txBody>
                    <a:bodyPr/>
                    <a:lstStyle/>
                    <a:p>
                      <a:pPr algn="ctr"/>
                      <a:r>
                        <a:rPr lang="en-IN" sz="1400" dirty="0" smtClean="0"/>
                        <a:t>94.1%</a:t>
                      </a:r>
                      <a:endParaRPr lang="en-US" sz="1300" cap="none" spc="0" dirty="0">
                        <a:solidFill>
                          <a:schemeClr val="tx1"/>
                        </a:solidFill>
                        <a:latin typeface="+mj-lt"/>
                      </a:endParaRPr>
                    </a:p>
                  </a:txBody>
                  <a:tcPr marL="102915" marR="102915" marT="84954" marB="102915"/>
                </a:tc>
                <a:extLst>
                  <a:ext uri="{0D108BD9-81ED-4DB2-BD59-A6C34878D82A}">
                    <a16:rowId xmlns:a16="http://schemas.microsoft.com/office/drawing/2014/main" xmlns="" val="411185671"/>
                  </a:ext>
                </a:extLst>
              </a:tr>
              <a:tr h="420075">
                <a:tc>
                  <a:txBody>
                    <a:bodyPr/>
                    <a:lstStyle/>
                    <a:p>
                      <a:pPr algn="ctr"/>
                      <a:r>
                        <a:rPr lang="en-IN" sz="1300" b="0" i="0" kern="1200" dirty="0" smtClean="0">
                          <a:solidFill>
                            <a:schemeClr val="dk1"/>
                          </a:solidFill>
                          <a:latin typeface="+mn-lt"/>
                          <a:ea typeface="+mn-ea"/>
                          <a:cs typeface="+mn-cs"/>
                        </a:rPr>
                        <a:t>Logistic Regression using Grid Search CV at various regularization strengths and </a:t>
                      </a:r>
                      <a:r>
                        <a:rPr lang="en-IN" sz="1300" b="0" i="0" kern="1200" dirty="0" err="1" smtClean="0">
                          <a:solidFill>
                            <a:schemeClr val="dk1"/>
                          </a:solidFill>
                          <a:latin typeface="+mn-lt"/>
                          <a:ea typeface="+mn-ea"/>
                          <a:cs typeface="+mn-cs"/>
                        </a:rPr>
                        <a:t>liblinear</a:t>
                      </a:r>
                      <a:r>
                        <a:rPr lang="en-IN" sz="1300" b="0" i="0" kern="1200" dirty="0" smtClean="0">
                          <a:solidFill>
                            <a:schemeClr val="dk1"/>
                          </a:solidFill>
                          <a:latin typeface="+mn-lt"/>
                          <a:ea typeface="+mn-ea"/>
                          <a:cs typeface="+mn-cs"/>
                        </a:rPr>
                        <a:t> solver</a:t>
                      </a:r>
                      <a:endParaRPr lang="en-IN" sz="1300" b="0" i="0" kern="1200" dirty="0">
                        <a:solidFill>
                          <a:schemeClr val="dk1"/>
                        </a:solidFill>
                        <a:latin typeface="+mn-lt"/>
                        <a:ea typeface="+mn-ea"/>
                        <a:cs typeface="+mn-cs"/>
                      </a:endParaRPr>
                    </a:p>
                  </a:txBody>
                  <a:tcPr marL="102915" marR="102915" marT="84954" marB="102915"/>
                </a:tc>
                <a:tc>
                  <a:txBody>
                    <a:bodyPr/>
                    <a:lstStyle/>
                    <a:p>
                      <a:pPr algn="ctr"/>
                      <a:r>
                        <a:rPr lang="en-US" sz="1300" cap="none" spc="0" dirty="0" smtClean="0">
                          <a:solidFill>
                            <a:schemeClr val="tx1"/>
                          </a:solidFill>
                          <a:latin typeface="+mj-lt"/>
                        </a:rPr>
                        <a:t>94.1%</a:t>
                      </a:r>
                      <a:endParaRPr lang="en-US" sz="1300" cap="none" spc="0" dirty="0">
                        <a:solidFill>
                          <a:schemeClr val="tx1"/>
                        </a:solidFill>
                        <a:latin typeface="+mj-lt"/>
                      </a:endParaRPr>
                    </a:p>
                  </a:txBody>
                  <a:tcPr marL="102915" marR="102915" marT="84954" marB="102915"/>
                </a:tc>
                <a:extLst>
                  <a:ext uri="{0D108BD9-81ED-4DB2-BD59-A6C34878D82A}">
                    <a16:rowId xmlns:a16="http://schemas.microsoft.com/office/drawing/2014/main" xmlns="" val="3916230935"/>
                  </a:ext>
                </a:extLst>
              </a:tr>
              <a:tr h="420075">
                <a:tc>
                  <a:txBody>
                    <a:bodyPr/>
                    <a:lstStyle/>
                    <a:p>
                      <a:pPr algn="ctr"/>
                      <a:r>
                        <a:rPr lang="en-IN" sz="1300" b="0" i="0" kern="1200" dirty="0" smtClean="0">
                          <a:solidFill>
                            <a:schemeClr val="dk1"/>
                          </a:solidFill>
                          <a:latin typeface="+mn-lt"/>
                          <a:ea typeface="+mn-ea"/>
                          <a:cs typeface="+mn-cs"/>
                        </a:rPr>
                        <a:t>Logistic Regression using Grid Search CV at various regularization strengths and saga solver</a:t>
                      </a:r>
                      <a:endParaRPr lang="en-IN" sz="1300" b="0" i="0" kern="1200" dirty="0">
                        <a:solidFill>
                          <a:schemeClr val="dk1"/>
                        </a:solidFill>
                        <a:latin typeface="+mn-lt"/>
                        <a:ea typeface="+mn-ea"/>
                        <a:cs typeface="+mn-cs"/>
                      </a:endParaRPr>
                    </a:p>
                  </a:txBody>
                  <a:tcPr marL="102915" marR="102915" marT="84954" marB="102915"/>
                </a:tc>
                <a:tc>
                  <a:txBody>
                    <a:bodyPr/>
                    <a:lstStyle/>
                    <a:p>
                      <a:pPr algn="ctr"/>
                      <a:r>
                        <a:rPr lang="en-US" sz="1300" cap="none" spc="0" dirty="0" smtClean="0"/>
                        <a:t>94.1%</a:t>
                      </a:r>
                      <a:endParaRPr lang="en-US" sz="1300" cap="none" spc="0" dirty="0">
                        <a:solidFill>
                          <a:schemeClr val="tx1"/>
                        </a:solidFill>
                        <a:latin typeface="+mj-lt"/>
                      </a:endParaRPr>
                    </a:p>
                  </a:txBody>
                  <a:tcPr marL="102915" marR="102915" marT="84954" marB="102915"/>
                </a:tc>
                <a:extLst>
                  <a:ext uri="{0D108BD9-81ED-4DB2-BD59-A6C34878D82A}">
                    <a16:rowId xmlns:a16="http://schemas.microsoft.com/office/drawing/2014/main" xmlns="" val="3641171336"/>
                  </a:ext>
                </a:extLst>
              </a:tr>
              <a:tr h="420075">
                <a:tc>
                  <a:txBody>
                    <a:bodyPr/>
                    <a:lstStyle/>
                    <a:p>
                      <a:pPr algn="ctr"/>
                      <a:r>
                        <a:rPr lang="en-US" sz="1300" cap="none" spc="0" dirty="0" smtClean="0"/>
                        <a:t>K-Nearest </a:t>
                      </a:r>
                      <a:r>
                        <a:rPr lang="en-US" sz="1300" cap="none" spc="0" dirty="0" err="1" smtClean="0"/>
                        <a:t>Neighbour</a:t>
                      </a:r>
                      <a:r>
                        <a:rPr lang="en-US" sz="1300" cap="none" spc="0" dirty="0" smtClean="0"/>
                        <a:t> </a:t>
                      </a:r>
                      <a:endParaRPr lang="en-US" sz="1300" cap="none" spc="0" dirty="0">
                        <a:solidFill>
                          <a:schemeClr val="tx1"/>
                        </a:solidFill>
                        <a:latin typeface="+mj-lt"/>
                      </a:endParaRPr>
                    </a:p>
                  </a:txBody>
                  <a:tcPr marL="102915" marR="102915" marT="84954" marB="102915"/>
                </a:tc>
                <a:tc>
                  <a:txBody>
                    <a:bodyPr/>
                    <a:lstStyle/>
                    <a:p>
                      <a:pPr algn="ctr"/>
                      <a:r>
                        <a:rPr lang="en-US" sz="1300" cap="none" spc="0" dirty="0" smtClean="0"/>
                        <a:t>99.1%</a:t>
                      </a:r>
                      <a:endParaRPr lang="en-US" sz="1300" cap="none" spc="0" dirty="0">
                        <a:solidFill>
                          <a:schemeClr val="tx1"/>
                        </a:solidFill>
                        <a:latin typeface="+mj-lt"/>
                      </a:endParaRPr>
                    </a:p>
                  </a:txBody>
                  <a:tcPr marL="102915" marR="102915" marT="84954" marB="102915"/>
                </a:tc>
                <a:extLst>
                  <a:ext uri="{0D108BD9-81ED-4DB2-BD59-A6C34878D82A}">
                    <a16:rowId xmlns:a16="http://schemas.microsoft.com/office/drawing/2014/main" xmlns="" val="2529692077"/>
                  </a:ext>
                </a:extLst>
              </a:tr>
              <a:tr h="4200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cap="none" spc="0" dirty="0"/>
                        <a:t>Decision tree </a:t>
                      </a:r>
                      <a:endParaRPr lang="en-US" sz="1300" cap="none" spc="0" dirty="0">
                        <a:solidFill>
                          <a:schemeClr val="tx1"/>
                        </a:solidFill>
                        <a:latin typeface="+mj-lt"/>
                      </a:endParaRPr>
                    </a:p>
                  </a:txBody>
                  <a:tcPr marL="102915" marR="102915" marT="84954" marB="102915"/>
                </a:tc>
                <a:tc>
                  <a:txBody>
                    <a:bodyPr/>
                    <a:lstStyle/>
                    <a:p>
                      <a:pPr algn="ctr"/>
                      <a:r>
                        <a:rPr lang="en-US" sz="1300" cap="none" spc="0" dirty="0" smtClean="0"/>
                        <a:t>99.1%</a:t>
                      </a:r>
                      <a:endParaRPr lang="en-US" sz="1300" cap="none" spc="0" dirty="0">
                        <a:solidFill>
                          <a:schemeClr val="tx1"/>
                        </a:solidFill>
                        <a:latin typeface="+mj-lt"/>
                      </a:endParaRPr>
                    </a:p>
                  </a:txBody>
                  <a:tcPr marL="102915" marR="102915" marT="84954" marB="102915"/>
                </a:tc>
                <a:extLst>
                  <a:ext uri="{0D108BD9-81ED-4DB2-BD59-A6C34878D82A}">
                    <a16:rowId xmlns:a16="http://schemas.microsoft.com/office/drawing/2014/main" xmlns="" val="4275841645"/>
                  </a:ext>
                </a:extLst>
              </a:tr>
              <a:tr h="420075">
                <a:tc>
                  <a:txBody>
                    <a:bodyPr/>
                    <a:lstStyle/>
                    <a:p>
                      <a:pPr algn="ctr"/>
                      <a:r>
                        <a:rPr lang="en-IN" sz="1400" b="0" dirty="0" smtClean="0"/>
                        <a:t>Random Forest</a:t>
                      </a:r>
                      <a:endParaRPr lang="en-US" sz="1300" b="0" cap="none" spc="0" dirty="0">
                        <a:solidFill>
                          <a:schemeClr val="tx1"/>
                        </a:solidFill>
                        <a:latin typeface="+mj-lt"/>
                      </a:endParaRPr>
                    </a:p>
                  </a:txBody>
                  <a:tcPr marL="102915" marR="102915" marT="84954" marB="102915"/>
                </a:tc>
                <a:tc>
                  <a:txBody>
                    <a:bodyPr/>
                    <a:lstStyle/>
                    <a:p>
                      <a:pPr algn="ctr"/>
                      <a:r>
                        <a:rPr lang="en-US" sz="1300" cap="none" spc="0" dirty="0" smtClean="0"/>
                        <a:t>99.1%</a:t>
                      </a:r>
                      <a:endParaRPr lang="en-US" sz="1300" cap="none" spc="0" dirty="0">
                        <a:solidFill>
                          <a:schemeClr val="tx1"/>
                        </a:solidFill>
                        <a:latin typeface="+mj-lt"/>
                      </a:endParaRPr>
                    </a:p>
                  </a:txBody>
                  <a:tcPr marL="102915" marR="102915" marT="84954" marB="102915"/>
                </a:tc>
                <a:extLst>
                  <a:ext uri="{0D108BD9-81ED-4DB2-BD59-A6C34878D82A}">
                    <a16:rowId xmlns:a16="http://schemas.microsoft.com/office/drawing/2014/main" xmlns="" val="2817407131"/>
                  </a:ext>
                </a:extLst>
              </a:tr>
              <a:tr h="420075">
                <a:tc>
                  <a:txBody>
                    <a:bodyPr/>
                    <a:lstStyle/>
                    <a:p>
                      <a:pPr algn="ctr"/>
                      <a:r>
                        <a:rPr lang="en-IN" sz="1400" dirty="0" err="1" smtClean="0"/>
                        <a:t>Xgboost</a:t>
                      </a:r>
                      <a:r>
                        <a:rPr lang="en-IN" sz="1400" dirty="0" smtClean="0"/>
                        <a:t> </a:t>
                      </a:r>
                      <a:endParaRPr lang="en-US" sz="1300" cap="none" spc="0" dirty="0">
                        <a:solidFill>
                          <a:schemeClr val="tx1"/>
                        </a:solidFill>
                        <a:latin typeface="+mj-lt"/>
                      </a:endParaRPr>
                    </a:p>
                  </a:txBody>
                  <a:tcPr marL="102915" marR="102915" marT="84954" marB="102915"/>
                </a:tc>
                <a:tc>
                  <a:txBody>
                    <a:bodyPr/>
                    <a:lstStyle/>
                    <a:p>
                      <a:pPr algn="ctr"/>
                      <a:r>
                        <a:rPr lang="en-US" sz="1300" cap="none" spc="0" dirty="0" smtClean="0"/>
                        <a:t>99.1%</a:t>
                      </a:r>
                      <a:endParaRPr lang="en-US" sz="1300" cap="none" spc="0" dirty="0">
                        <a:solidFill>
                          <a:schemeClr val="tx1"/>
                        </a:solidFill>
                        <a:latin typeface="+mj-lt"/>
                      </a:endParaRPr>
                    </a:p>
                  </a:txBody>
                  <a:tcPr marL="102915" marR="102915" marT="84954" marB="102915"/>
                </a:tc>
                <a:extLst>
                  <a:ext uri="{0D108BD9-81ED-4DB2-BD59-A6C34878D82A}">
                    <a16:rowId xmlns:a16="http://schemas.microsoft.com/office/drawing/2014/main" xmlns="" val="1840456002"/>
                  </a:ext>
                </a:extLst>
              </a:tr>
              <a:tr h="420075">
                <a:tc>
                  <a:txBody>
                    <a:bodyPr/>
                    <a:lstStyle/>
                    <a:p>
                      <a:pPr algn="ctr"/>
                      <a:r>
                        <a:rPr lang="en-US" sz="1300" cap="none" spc="0" dirty="0" smtClean="0"/>
                        <a:t>SVM</a:t>
                      </a:r>
                      <a:endParaRPr lang="en-US" sz="1300" cap="none" spc="0" dirty="0">
                        <a:solidFill>
                          <a:schemeClr val="tx1"/>
                        </a:solidFill>
                        <a:latin typeface="+mj-lt"/>
                      </a:endParaRPr>
                    </a:p>
                  </a:txBody>
                  <a:tcPr marL="102915" marR="102915" marT="84954" marB="102915"/>
                </a:tc>
                <a:tc>
                  <a:txBody>
                    <a:bodyPr/>
                    <a:lstStyle/>
                    <a:p>
                      <a:pPr algn="ctr"/>
                      <a:r>
                        <a:rPr lang="en-IN" sz="1400" dirty="0" smtClean="0"/>
                        <a:t>96.9%</a:t>
                      </a:r>
                      <a:endParaRPr lang="en-US" sz="1300" cap="none" spc="0" dirty="0">
                        <a:solidFill>
                          <a:schemeClr val="tx1"/>
                        </a:solidFill>
                        <a:latin typeface="+mj-lt"/>
                      </a:endParaRPr>
                    </a:p>
                  </a:txBody>
                  <a:tcPr marL="102915" marR="102915" marT="84954" marB="102915"/>
                </a:tc>
                <a:extLst>
                  <a:ext uri="{0D108BD9-81ED-4DB2-BD59-A6C34878D82A}">
                    <a16:rowId xmlns:a16="http://schemas.microsoft.com/office/drawing/2014/main" xmlns="" val="1296227604"/>
                  </a:ext>
                </a:extLst>
              </a:tr>
            </a:tbl>
          </a:graphicData>
        </a:graphic>
      </p:graphicFrame>
    </p:spTree>
    <p:extLst>
      <p:ext uri="{BB962C8B-B14F-4D97-AF65-F5344CB8AC3E}">
        <p14:creationId xmlns:p14="http://schemas.microsoft.com/office/powerpoint/2010/main" xmlns="" val="38874620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DF9574-C9E7-44AD-8A32-49A24B6F4AF2}"/>
              </a:ext>
            </a:extLst>
          </p:cNvPr>
          <p:cNvSpPr>
            <a:spLocks noGrp="1"/>
          </p:cNvSpPr>
          <p:nvPr>
            <p:ph type="title"/>
          </p:nvPr>
        </p:nvSpPr>
        <p:spPr>
          <a:xfrm>
            <a:off x="189576" y="768092"/>
            <a:ext cx="10691265" cy="596603"/>
          </a:xfrm>
        </p:spPr>
        <p:txBody>
          <a:bodyPr vert="horz" lIns="91440" tIns="45720" rIns="91440" bIns="45720" rtlCol="0" anchor="t">
            <a:normAutofit/>
          </a:bodyPr>
          <a:lstStyle/>
          <a:p>
            <a:r>
              <a:rPr lang="en-US" sz="2000" b="1" kern="1200" cap="all" spc="30" baseline="0" dirty="0">
                <a:solidFill>
                  <a:schemeClr val="tx1"/>
                </a:solidFill>
                <a:latin typeface="+mj-lt"/>
                <a:ea typeface="+mj-ea"/>
                <a:cs typeface="+mj-cs"/>
              </a:rPr>
              <a:t>conclusions</a:t>
            </a:r>
          </a:p>
        </p:txBody>
      </p:sp>
      <p:sp>
        <p:nvSpPr>
          <p:cNvPr id="4" name="TextBox 3">
            <a:extLst>
              <a:ext uri="{FF2B5EF4-FFF2-40B4-BE49-F238E27FC236}">
                <a16:creationId xmlns:a16="http://schemas.microsoft.com/office/drawing/2014/main" xmlns="" id="{3DA99EB9-EEB2-470C-82D9-32F07BFFB995}"/>
              </a:ext>
            </a:extLst>
          </p:cNvPr>
          <p:cNvSpPr txBox="1"/>
          <p:nvPr/>
        </p:nvSpPr>
        <p:spPr>
          <a:xfrm>
            <a:off x="115503" y="1164657"/>
            <a:ext cx="11862091" cy="5024388"/>
          </a:xfrm>
          <a:prstGeom prst="rect">
            <a:avLst/>
          </a:prstGeom>
        </p:spPr>
        <p:txBody>
          <a:bodyPr vert="horz" lIns="91440" tIns="45720" rIns="91440" bIns="45720" rtlCol="0">
            <a:noAutofit/>
          </a:bodyPr>
          <a:lstStyle/>
          <a:p>
            <a:pPr marL="228600" indent="-228600" algn="just">
              <a:lnSpc>
                <a:spcPct val="110000"/>
              </a:lnSpc>
              <a:spcAft>
                <a:spcPts val="600"/>
              </a:spcAft>
            </a:pPr>
            <a:r>
              <a:rPr lang="en-IN" sz="1400" dirty="0" smtClean="0">
                <a:latin typeface="Calibri "/>
              </a:rPr>
              <a:t>1) The metrics such as Precision, Sensitivity, Recall, Specificity, F-Score, ROC-AUC Curve is used to evaluate the Classification problem</a:t>
            </a:r>
            <a:r>
              <a:rPr lang="en-IN" sz="1400" dirty="0" smtClean="0">
                <a:latin typeface="Calibri "/>
              </a:rPr>
              <a:t>. Here</a:t>
            </a:r>
            <a:r>
              <a:rPr lang="en-IN" sz="1400" dirty="0" smtClean="0">
                <a:latin typeface="Calibri "/>
              </a:rPr>
              <a:t>, we could observe that the output data is slightly </a:t>
            </a:r>
            <a:r>
              <a:rPr lang="en-IN" sz="1400" dirty="0" smtClean="0">
                <a:latin typeface="Calibri "/>
              </a:rPr>
              <a:t>imbalanced, </a:t>
            </a:r>
            <a:r>
              <a:rPr lang="en-IN" sz="1400" dirty="0" smtClean="0">
                <a:latin typeface="Calibri "/>
              </a:rPr>
              <a:t>here we could use the F-1 Score. F-1 score is generally useful when working with the imbalanced dataset and it also combines precision with recall into a single </a:t>
            </a:r>
            <a:r>
              <a:rPr lang="en-IN" sz="1400" dirty="0" smtClean="0">
                <a:latin typeface="Calibri "/>
              </a:rPr>
              <a:t>metric.</a:t>
            </a:r>
          </a:p>
          <a:p>
            <a:pPr marL="228600" indent="-228600" algn="just">
              <a:lnSpc>
                <a:spcPct val="110000"/>
              </a:lnSpc>
              <a:spcAft>
                <a:spcPts val="600"/>
              </a:spcAft>
            </a:pPr>
            <a:r>
              <a:rPr lang="en-IN" sz="1400" dirty="0" smtClean="0">
                <a:latin typeface="Calibri "/>
              </a:rPr>
              <a:t>2</a:t>
            </a:r>
            <a:r>
              <a:rPr lang="en-IN" sz="1400" dirty="0" smtClean="0">
                <a:latin typeface="Calibri "/>
              </a:rPr>
              <a:t>) f1_score is 94.1% with Logistic Regression with L2 penalty and AUC value is 96% that implies, the model is 96% accurate in distinguishing the classes.</a:t>
            </a:r>
          </a:p>
          <a:p>
            <a:pPr marL="228600" indent="-228600" algn="just">
              <a:lnSpc>
                <a:spcPct val="110000"/>
              </a:lnSpc>
              <a:spcAft>
                <a:spcPts val="600"/>
              </a:spcAft>
            </a:pPr>
            <a:r>
              <a:rPr lang="en-IN" sz="1400" dirty="0" smtClean="0">
                <a:latin typeface="Calibri "/>
              </a:rPr>
              <a:t>3</a:t>
            </a:r>
            <a:r>
              <a:rPr lang="en-IN" sz="1400" dirty="0" smtClean="0">
                <a:latin typeface="Calibri "/>
              </a:rPr>
              <a:t>) f1_score is 94.1% with Logistic Regression with 10 folds Cross Validation,L2 penalty and </a:t>
            </a:r>
            <a:r>
              <a:rPr lang="en-IN" sz="1400" dirty="0" err="1" smtClean="0">
                <a:latin typeface="Calibri "/>
              </a:rPr>
              <a:t>liblinear</a:t>
            </a:r>
            <a:r>
              <a:rPr lang="en-IN" sz="1400" dirty="0" smtClean="0">
                <a:latin typeface="Calibri "/>
              </a:rPr>
              <a:t> solver.</a:t>
            </a:r>
          </a:p>
          <a:p>
            <a:pPr marL="228600" indent="-228600" algn="just">
              <a:lnSpc>
                <a:spcPct val="110000"/>
              </a:lnSpc>
              <a:spcAft>
                <a:spcPts val="600"/>
              </a:spcAft>
            </a:pPr>
            <a:r>
              <a:rPr lang="en-IN" sz="1400" dirty="0" smtClean="0">
                <a:latin typeface="Calibri "/>
              </a:rPr>
              <a:t>4</a:t>
            </a:r>
            <a:r>
              <a:rPr lang="en-IN" sz="1400" dirty="0" smtClean="0">
                <a:latin typeface="Calibri "/>
              </a:rPr>
              <a:t>) f1_score is 94.1% with Logistic Regression with 10 folds Cross Validation,L2 penalty and Saga solver.</a:t>
            </a:r>
          </a:p>
          <a:p>
            <a:pPr marL="228600" indent="-228600" algn="just">
              <a:lnSpc>
                <a:spcPct val="110000"/>
              </a:lnSpc>
              <a:spcAft>
                <a:spcPts val="600"/>
              </a:spcAft>
            </a:pPr>
            <a:r>
              <a:rPr lang="en-IN" sz="1400" dirty="0" smtClean="0">
                <a:latin typeface="Calibri "/>
              </a:rPr>
              <a:t>5</a:t>
            </a:r>
            <a:r>
              <a:rPr lang="en-IN" sz="1400" dirty="0" smtClean="0">
                <a:latin typeface="Calibri "/>
              </a:rPr>
              <a:t>) f1_score is 99.1% using K-Nearest Neighbours, which is better then Logistic regression.</a:t>
            </a:r>
          </a:p>
          <a:p>
            <a:pPr marL="228600" indent="-228600" algn="just">
              <a:lnSpc>
                <a:spcPct val="110000"/>
              </a:lnSpc>
              <a:spcAft>
                <a:spcPts val="600"/>
              </a:spcAft>
            </a:pPr>
            <a:r>
              <a:rPr lang="en-IN" sz="1400" dirty="0" smtClean="0">
                <a:latin typeface="Calibri "/>
              </a:rPr>
              <a:t>6</a:t>
            </a:r>
            <a:r>
              <a:rPr lang="en-IN" sz="1400" dirty="0" smtClean="0">
                <a:latin typeface="Calibri "/>
              </a:rPr>
              <a:t>) f1_score is 99.1% using Decision Tree, which is better then Logistic regression and K-Nearest Neighbours.</a:t>
            </a:r>
          </a:p>
          <a:p>
            <a:pPr marL="228600" indent="-228600" algn="just">
              <a:lnSpc>
                <a:spcPct val="110000"/>
              </a:lnSpc>
              <a:spcAft>
                <a:spcPts val="600"/>
              </a:spcAft>
            </a:pPr>
            <a:r>
              <a:rPr lang="en-IN" sz="1400" dirty="0" smtClean="0">
                <a:latin typeface="Calibri "/>
              </a:rPr>
              <a:t>7</a:t>
            </a:r>
            <a:r>
              <a:rPr lang="en-IN" sz="1400" dirty="0" smtClean="0">
                <a:latin typeface="Calibri "/>
              </a:rPr>
              <a:t>) f1_score is 99.1% using </a:t>
            </a:r>
            <a:r>
              <a:rPr lang="en-IN" sz="1400" dirty="0" smtClean="0">
                <a:latin typeface="Calibri "/>
              </a:rPr>
              <a:t>Random Forest</a:t>
            </a:r>
            <a:r>
              <a:rPr lang="en-IN" sz="1400" dirty="0" smtClean="0">
                <a:latin typeface="Calibri "/>
              </a:rPr>
              <a:t>, which is better then Logistic regression and K-Nearest Neighbours and quiet comparable to the decision tree algorithm.</a:t>
            </a:r>
          </a:p>
          <a:p>
            <a:pPr marL="228600" indent="-228600" algn="just">
              <a:lnSpc>
                <a:spcPct val="110000"/>
              </a:lnSpc>
              <a:spcAft>
                <a:spcPts val="600"/>
              </a:spcAft>
            </a:pPr>
            <a:r>
              <a:rPr lang="en-IN" sz="1400" dirty="0" smtClean="0">
                <a:latin typeface="Calibri "/>
              </a:rPr>
              <a:t>8</a:t>
            </a:r>
            <a:r>
              <a:rPr lang="en-IN" sz="1400" dirty="0" smtClean="0">
                <a:latin typeface="Calibri "/>
              </a:rPr>
              <a:t>) f1_score is 99.1% using </a:t>
            </a:r>
            <a:r>
              <a:rPr lang="en-IN" sz="1400" dirty="0" err="1" smtClean="0">
                <a:latin typeface="Calibri "/>
              </a:rPr>
              <a:t>Xgboost</a:t>
            </a:r>
            <a:r>
              <a:rPr lang="en-IN" sz="1400" dirty="0" smtClean="0">
                <a:latin typeface="Calibri "/>
              </a:rPr>
              <a:t> classifier, which is better then Logistic regression and K-Nearest Neighbours and quiet comparable to the decision tree and </a:t>
            </a:r>
            <a:r>
              <a:rPr lang="en-IN" sz="1400" dirty="0" smtClean="0">
                <a:latin typeface="Calibri "/>
              </a:rPr>
              <a:t>Random Forest </a:t>
            </a:r>
            <a:r>
              <a:rPr lang="en-IN" sz="1400" dirty="0" smtClean="0">
                <a:latin typeface="Calibri "/>
              </a:rPr>
              <a:t>algorithm.</a:t>
            </a:r>
          </a:p>
          <a:p>
            <a:pPr marL="228600" indent="-228600" algn="just">
              <a:lnSpc>
                <a:spcPct val="110000"/>
              </a:lnSpc>
              <a:spcAft>
                <a:spcPts val="600"/>
              </a:spcAft>
            </a:pPr>
            <a:r>
              <a:rPr lang="en-IN" sz="1400" dirty="0" smtClean="0">
                <a:latin typeface="Calibri "/>
              </a:rPr>
              <a:t>9</a:t>
            </a:r>
            <a:r>
              <a:rPr lang="en-IN" sz="1400" dirty="0" smtClean="0">
                <a:latin typeface="Calibri "/>
              </a:rPr>
              <a:t>) f1_score is 96.9% using SVM classifier, which is better then Logistic regression and K-Nearest Neighbours and lower than decision tree, </a:t>
            </a:r>
            <a:r>
              <a:rPr lang="en-IN" sz="1400" dirty="0" err="1" smtClean="0">
                <a:latin typeface="Calibri "/>
              </a:rPr>
              <a:t>Xgboost</a:t>
            </a:r>
            <a:r>
              <a:rPr lang="en-IN" sz="1400" dirty="0" smtClean="0">
                <a:latin typeface="Calibri "/>
              </a:rPr>
              <a:t> and </a:t>
            </a:r>
            <a:r>
              <a:rPr lang="en-IN" sz="1400" dirty="0" smtClean="0">
                <a:latin typeface="Calibri "/>
              </a:rPr>
              <a:t>Random Forest </a:t>
            </a:r>
            <a:r>
              <a:rPr lang="en-IN" sz="1400" dirty="0" smtClean="0">
                <a:latin typeface="Calibri "/>
              </a:rPr>
              <a:t>algorithm.</a:t>
            </a:r>
          </a:p>
          <a:p>
            <a:pPr marL="228600" indent="-228600" algn="just">
              <a:lnSpc>
                <a:spcPct val="110000"/>
              </a:lnSpc>
              <a:spcAft>
                <a:spcPts val="600"/>
              </a:spcAft>
            </a:pPr>
            <a:r>
              <a:rPr lang="en-IN" sz="1400" dirty="0" smtClean="0">
                <a:latin typeface="Calibri "/>
              </a:rPr>
              <a:t>10</a:t>
            </a:r>
            <a:r>
              <a:rPr lang="en-IN" sz="1400" dirty="0" smtClean="0">
                <a:latin typeface="Calibri "/>
              </a:rPr>
              <a:t>) By comparing all the above implemented models, we can conclude that K-Nearest Neighbours, Decision Tree, </a:t>
            </a:r>
            <a:r>
              <a:rPr lang="en-IN" sz="1400" dirty="0" smtClean="0">
                <a:latin typeface="Calibri "/>
              </a:rPr>
              <a:t>Random Forest</a:t>
            </a:r>
            <a:r>
              <a:rPr lang="en-IN" sz="1400" dirty="0" smtClean="0">
                <a:latin typeface="Calibri "/>
              </a:rPr>
              <a:t>, </a:t>
            </a:r>
            <a:r>
              <a:rPr lang="en-IN" sz="1400" dirty="0" err="1" smtClean="0">
                <a:latin typeface="Calibri "/>
              </a:rPr>
              <a:t>Xgboost</a:t>
            </a:r>
            <a:r>
              <a:rPr lang="en-IN" sz="1400" dirty="0" smtClean="0">
                <a:latin typeface="Calibri "/>
              </a:rPr>
              <a:t> classifiers has improved the performance of the model and any one of the models can be </a:t>
            </a:r>
            <a:r>
              <a:rPr lang="en-IN" sz="1400" dirty="0" smtClean="0">
                <a:latin typeface="Calibri "/>
              </a:rPr>
              <a:t>choose </a:t>
            </a:r>
            <a:r>
              <a:rPr lang="en-IN" sz="1400" dirty="0" smtClean="0">
                <a:latin typeface="Calibri "/>
              </a:rPr>
              <a:t>for </a:t>
            </a:r>
            <a:r>
              <a:rPr lang="en-IN" sz="1400" dirty="0" smtClean="0">
                <a:latin typeface="Calibri "/>
              </a:rPr>
              <a:t>practical  </a:t>
            </a:r>
            <a:r>
              <a:rPr lang="en-IN" sz="1400" dirty="0" smtClean="0">
                <a:latin typeface="Calibri "/>
              </a:rPr>
              <a:t>business applications</a:t>
            </a:r>
            <a:r>
              <a:rPr lang="en-IN" dirty="0" smtClean="0">
                <a:latin typeface="Calibri "/>
              </a:rPr>
              <a:t>.</a:t>
            </a:r>
            <a:endParaRPr lang="en-IN" dirty="0">
              <a:latin typeface="Calibri "/>
            </a:endParaRPr>
          </a:p>
        </p:txBody>
      </p:sp>
    </p:spTree>
    <p:extLst>
      <p:ext uri="{BB962C8B-B14F-4D97-AF65-F5344CB8AC3E}">
        <p14:creationId xmlns:p14="http://schemas.microsoft.com/office/powerpoint/2010/main" xmlns="" val="16574341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BEE980-06AC-47FE-A017-210962FEE5A4}"/>
              </a:ext>
            </a:extLst>
          </p:cNvPr>
          <p:cNvSpPr>
            <a:spLocks noGrp="1"/>
          </p:cNvSpPr>
          <p:nvPr>
            <p:ph type="title"/>
          </p:nvPr>
        </p:nvSpPr>
        <p:spPr/>
        <p:txBody>
          <a:bodyPr>
            <a:normAutofit/>
          </a:bodyPr>
          <a:lstStyle/>
          <a:p>
            <a:r>
              <a:rPr lang="en-US" sz="2400" b="1" dirty="0">
                <a:latin typeface="Calibri" panose="020F0502020204030204" pitchFamily="34" charset="0"/>
                <a:cs typeface="Calibri" panose="020F0502020204030204" pitchFamily="34" charset="0"/>
              </a:rPr>
              <a:t>References:</a:t>
            </a:r>
          </a:p>
        </p:txBody>
      </p:sp>
      <p:sp>
        <p:nvSpPr>
          <p:cNvPr id="4" name="TextBox 3">
            <a:extLst>
              <a:ext uri="{FF2B5EF4-FFF2-40B4-BE49-F238E27FC236}">
                <a16:creationId xmlns:a16="http://schemas.microsoft.com/office/drawing/2014/main" xmlns="" id="{3B0DCA58-4185-4523-8704-CF9500CAD1F2}"/>
              </a:ext>
            </a:extLst>
          </p:cNvPr>
          <p:cNvSpPr txBox="1"/>
          <p:nvPr/>
        </p:nvSpPr>
        <p:spPr>
          <a:xfrm>
            <a:off x="592561" y="1582001"/>
            <a:ext cx="10774875" cy="4201150"/>
          </a:xfrm>
          <a:prstGeom prst="rect">
            <a:avLst/>
          </a:prstGeom>
          <a:noFill/>
        </p:spPr>
        <p:txBody>
          <a:bodyPr wrap="square">
            <a:spAutoFit/>
          </a:bodyPr>
          <a:lstStyle/>
          <a:p>
            <a:pPr marL="342900" lvl="0" indent="-342900" algn="just">
              <a:lnSpc>
                <a:spcPct val="150000"/>
              </a:lnSpc>
              <a:buFontTx/>
              <a:buAutoNum type="arabicPeriod"/>
              <a:defRPr/>
            </a:pPr>
            <a:r>
              <a:rPr lang="en-US" sz="1600" dirty="0" smtClean="0">
                <a:latin typeface="Calibri" panose="020F0502020204030204" pitchFamily="34" charset="0"/>
                <a:cs typeface="Calibri" panose="020F0502020204030204" pitchFamily="34" charset="0"/>
                <a:hlinkClick r:id="rId3"/>
              </a:rPr>
              <a:t>https</a:t>
            </a:r>
            <a:r>
              <a:rPr lang="en-US" sz="1600" dirty="0" smtClean="0">
                <a:latin typeface="Calibri" panose="020F0502020204030204" pitchFamily="34" charset="0"/>
                <a:cs typeface="Calibri" panose="020F0502020204030204" pitchFamily="34" charset="0"/>
                <a:hlinkClick r:id="rId3"/>
              </a:rPr>
              <a:t>://</a:t>
            </a:r>
            <a:r>
              <a:rPr lang="en-US" sz="1600" dirty="0" smtClean="0">
                <a:latin typeface="Calibri" panose="020F0502020204030204" pitchFamily="34" charset="0"/>
                <a:cs typeface="Calibri" panose="020F0502020204030204" pitchFamily="34" charset="0"/>
                <a:hlinkClick r:id="rId3"/>
              </a:rPr>
              <a:t>www.researchgate.net/profile/BattaMahesh/publication/344717762_Machine_Learning_Algorithms</a:t>
            </a:r>
            <a:r>
              <a:rPr lang="en-US" sz="1600" dirty="0" smtClean="0">
                <a:latin typeface="Calibri" panose="020F0502020204030204" pitchFamily="34" charset="0"/>
                <a:cs typeface="Calibri" panose="020F0502020204030204" pitchFamily="34" charset="0"/>
                <a:hlinkClick r:id="rId3"/>
              </a:rPr>
              <a:t>_-</a:t>
            </a:r>
            <a:r>
              <a:rPr lang="en-US" sz="1600" dirty="0" smtClean="0">
                <a:latin typeface="Calibri" panose="020F0502020204030204" pitchFamily="34" charset="0"/>
                <a:cs typeface="Calibri" panose="020F0502020204030204" pitchFamily="34" charset="0"/>
                <a:hlinkClick r:id="rId3"/>
              </a:rPr>
              <a:t>A_Review/links/5f8b2365299bf1b53e2d243a/Machine-Learning-Algorithms-A-Review.pdf?eid=5082902844932096</a:t>
            </a:r>
            <a:endParaRPr lang="en-US" sz="1600" dirty="0" smtClean="0">
              <a:latin typeface="Calibri" panose="020F0502020204030204" pitchFamily="34" charset="0"/>
              <a:cs typeface="Calibri" panose="020F0502020204030204" pitchFamily="34" charset="0"/>
            </a:endParaRPr>
          </a:p>
          <a:p>
            <a:pPr marL="342900" lvl="0" indent="-342900" algn="just">
              <a:lnSpc>
                <a:spcPct val="150000"/>
              </a:lnSpc>
              <a:buFontTx/>
              <a:buAutoNum type="arabicPeriod"/>
              <a:defRPr/>
            </a:pPr>
            <a:r>
              <a:rPr lang="en-US" sz="1600" dirty="0" smtClean="0">
                <a:latin typeface="Calibri" panose="020F0502020204030204" pitchFamily="34" charset="0"/>
                <a:cs typeface="Calibri" panose="020F0502020204030204" pitchFamily="34" charset="0"/>
                <a:hlinkClick r:id="rId4"/>
              </a:rPr>
              <a:t>https://</a:t>
            </a:r>
            <a:r>
              <a:rPr lang="en-US" sz="1600" dirty="0" smtClean="0">
                <a:latin typeface="Calibri" panose="020F0502020204030204" pitchFamily="34" charset="0"/>
                <a:cs typeface="Calibri" panose="020F0502020204030204" pitchFamily="34" charset="0"/>
                <a:hlinkClick r:id="rId4"/>
              </a:rPr>
              <a:t>www.taylorfrancis.com/books/mono/10.1201/9781315371658/machine-learning-mohssen-mohammed-muhammad-badruddin-khan-eihab-bashier-mohammed-bashier</a:t>
            </a:r>
            <a:endParaRPr lang="en-US" sz="1600" dirty="0" smtClean="0">
              <a:latin typeface="Calibri" panose="020F0502020204030204" pitchFamily="34" charset="0"/>
              <a:cs typeface="Calibri" panose="020F0502020204030204" pitchFamily="34" charset="0"/>
            </a:endParaRPr>
          </a:p>
          <a:p>
            <a:pPr marL="342900" lvl="0" indent="-342900" algn="just">
              <a:lnSpc>
                <a:spcPct val="150000"/>
              </a:lnSpc>
              <a:buFontTx/>
              <a:buAutoNum type="arabicPeriod"/>
              <a:defRPr/>
            </a:pPr>
            <a:r>
              <a:rPr lang="en-US" sz="1600" dirty="0" smtClean="0">
                <a:latin typeface="Calibri" panose="020F0502020204030204" pitchFamily="34" charset="0"/>
                <a:cs typeface="Calibri" panose="020F0502020204030204" pitchFamily="34" charset="0"/>
                <a:hlinkClick r:id="rId5"/>
              </a:rPr>
              <a:t>https://books.google.co.in/books?hl=en&amp;lr=&amp;id=_-ZDDwAAQBAJ&amp;oi=fnd&amp;pg=PP1&amp;dq=machine+learning+algorithms+&amp;</a:t>
            </a:r>
            <a:r>
              <a:rPr lang="en-US" sz="1600" dirty="0" smtClean="0">
                <a:latin typeface="Calibri" panose="020F0502020204030204" pitchFamily="34" charset="0"/>
                <a:cs typeface="Calibri" panose="020F0502020204030204" pitchFamily="34" charset="0"/>
                <a:hlinkClick r:id="rId5"/>
              </a:rPr>
              <a:t>ots=epiHB2BE7F&amp;sig=UB8IhCVnH3kh4OJqu077k4luyy8&amp;redir_esc=y#v=onepage&amp;q=machine%20learning%20algorithms&amp;f=false</a:t>
            </a:r>
            <a:endParaRPr lang="en-US" sz="1600" dirty="0" smtClean="0">
              <a:latin typeface="Calibri" panose="020F0502020204030204" pitchFamily="34" charset="0"/>
              <a:cs typeface="Calibri" panose="020F0502020204030204" pitchFamily="34" charset="0"/>
            </a:endParaRPr>
          </a:p>
          <a:p>
            <a:pPr marL="342900" lvl="0" indent="-342900" algn="just">
              <a:lnSpc>
                <a:spcPct val="150000"/>
              </a:lnSpc>
              <a:buFontTx/>
              <a:buAutoNum type="arabicPeriod"/>
              <a:defRPr/>
            </a:pPr>
            <a:r>
              <a:rPr lang="en-US" sz="1600" dirty="0" smtClean="0">
                <a:latin typeface="Calibri" panose="020F0502020204030204" pitchFamily="34" charset="0"/>
                <a:cs typeface="Calibri" panose="020F0502020204030204" pitchFamily="34" charset="0"/>
                <a:hlinkClick r:id="rId6"/>
              </a:rPr>
              <a:t>https://</a:t>
            </a:r>
            <a:r>
              <a:rPr lang="en-US" sz="1600" dirty="0" smtClean="0">
                <a:latin typeface="Calibri" panose="020F0502020204030204" pitchFamily="34" charset="0"/>
                <a:cs typeface="Calibri" panose="020F0502020204030204" pitchFamily="34" charset="0"/>
                <a:hlinkClick r:id="rId6"/>
              </a:rPr>
              <a:t>www.researchgate.net/profile/J-E-T-Akinsola/publication/318338750_Supervised_Machine_Learning_Algorithms_Classification_and_Comparison/links/596481dd0f7e9b819497e265/Supervised-Machine-Learning-Algorithms-Classification-and-Comparison.pdf</a:t>
            </a:r>
            <a:endParaRPr lang="en-US" sz="1600" dirty="0" smtClean="0">
              <a:latin typeface="Calibri" panose="020F0502020204030204" pitchFamily="34" charset="0"/>
              <a:cs typeface="Calibri" panose="020F0502020204030204" pitchFamily="34" charset="0"/>
            </a:endParaRPr>
          </a:p>
          <a:p>
            <a:pPr marL="342900" lvl="0" indent="-342900" algn="just">
              <a:lnSpc>
                <a:spcPct val="150000"/>
              </a:lnSpc>
              <a:buFontTx/>
              <a:buAutoNum type="arabicPeriod"/>
              <a:defRPr/>
            </a:pPr>
            <a:endParaRPr lang="en-US"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37499160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6573" y="2365885"/>
            <a:ext cx="7295950" cy="1830729"/>
          </a:xfrm>
        </p:spPr>
        <p:txBody>
          <a:bodyPr>
            <a:normAutofit fontScale="90000"/>
          </a:bodyPr>
          <a:lstStyle/>
          <a:p>
            <a:pPr algn="ctr"/>
            <a:r>
              <a:rPr lang="en-IN" sz="8000" dirty="0" smtClean="0"/>
              <a:t>THANK YOU</a:t>
            </a:r>
            <a:r>
              <a:rPr lang="en-IN" dirty="0" smtClean="0"/>
              <a:t/>
            </a:r>
            <a:br>
              <a:rPr lang="en-IN" dirty="0" smtClean="0"/>
            </a:b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xmlns="" id="{E5E4E528-64FB-49B2-BA5A-E8E99D0DDD3B}"/>
              </a:ext>
            </a:extLst>
          </p:cNvPr>
          <p:cNvGraphicFramePr>
            <a:graphicFrameLocks noGrp="1"/>
          </p:cNvGraphicFramePr>
          <p:nvPr>
            <p:extLst>
              <p:ext uri="{D42A27DB-BD31-4B8C-83A1-F6EECF244321}">
                <p14:modId xmlns:p14="http://schemas.microsoft.com/office/powerpoint/2010/main" xmlns="" val="2262211888"/>
              </p:ext>
            </p:extLst>
          </p:nvPr>
        </p:nvGraphicFramePr>
        <p:xfrm>
          <a:off x="1663147" y="812453"/>
          <a:ext cx="8865706" cy="1246240"/>
        </p:xfrm>
        <a:graphic>
          <a:graphicData uri="http://schemas.openxmlformats.org/drawingml/2006/table">
            <a:tbl>
              <a:tblPr firstRow="1" firstCol="1" bandRow="1">
                <a:tableStyleId>{ED083AE6-46FA-4A59-8FB0-9F97EB10719F}</a:tableStyleId>
              </a:tblPr>
              <a:tblGrid>
                <a:gridCol w="4432853">
                  <a:extLst>
                    <a:ext uri="{9D8B030D-6E8A-4147-A177-3AD203B41FA5}">
                      <a16:colId xmlns:a16="http://schemas.microsoft.com/office/drawing/2014/main" xmlns="" val="3744514664"/>
                    </a:ext>
                  </a:extLst>
                </a:gridCol>
                <a:gridCol w="4432853">
                  <a:extLst>
                    <a:ext uri="{9D8B030D-6E8A-4147-A177-3AD203B41FA5}">
                      <a16:colId xmlns:a16="http://schemas.microsoft.com/office/drawing/2014/main" xmlns="" val="2810105382"/>
                    </a:ext>
                  </a:extLst>
                </a:gridCol>
              </a:tblGrid>
              <a:tr h="333110">
                <a:tc>
                  <a:txBody>
                    <a:bodyPr/>
                    <a:lstStyle/>
                    <a:p>
                      <a:pPr marL="0" marR="0">
                        <a:lnSpc>
                          <a:spcPct val="107000"/>
                        </a:lnSpc>
                        <a:spcBef>
                          <a:spcPts val="200"/>
                        </a:spcBef>
                        <a:spcAft>
                          <a:spcPts val="0"/>
                        </a:spcAft>
                      </a:pPr>
                      <a:r>
                        <a:rPr lang="en-US" sz="1400" dirty="0">
                          <a:effectLst/>
                        </a:rPr>
                        <a:t>Column</a:t>
                      </a:r>
                      <a:endParaRPr lang="en-US" sz="1400" b="1" dirty="0">
                        <a:solidFill>
                          <a:srgbClr val="2F5496"/>
                        </a:solidFill>
                        <a:effectLst/>
                        <a:latin typeface="Calibri" panose="020F0502020204030204" pitchFamily="34" charset="0"/>
                        <a:ea typeface="Times New Roman" panose="02020603050405020304" pitchFamily="18" charset="0"/>
                        <a:cs typeface="Calibri" panose="020F0502020204030204" pitchFamily="34" charset="0"/>
                      </a:endParaRPr>
                    </a:p>
                  </a:txBody>
                  <a:tcPr marL="42263" marR="42263" marT="0" marB="0"/>
                </a:tc>
                <a:tc>
                  <a:txBody>
                    <a:bodyPr/>
                    <a:lstStyle/>
                    <a:p>
                      <a:pPr marL="0" marR="0">
                        <a:lnSpc>
                          <a:spcPct val="107000"/>
                        </a:lnSpc>
                        <a:spcBef>
                          <a:spcPts val="200"/>
                        </a:spcBef>
                        <a:spcAft>
                          <a:spcPts val="0"/>
                        </a:spcAft>
                      </a:pPr>
                      <a:r>
                        <a:rPr lang="en-US" sz="1400">
                          <a:effectLst/>
                        </a:rPr>
                        <a:t>Description</a:t>
                      </a:r>
                      <a:endParaRPr lang="en-US" sz="1400" b="1">
                        <a:solidFill>
                          <a:srgbClr val="2F5496"/>
                        </a:solidFill>
                        <a:effectLst/>
                        <a:latin typeface="Calibri" panose="020F0502020204030204" pitchFamily="34" charset="0"/>
                        <a:ea typeface="Times New Roman" panose="02020603050405020304" pitchFamily="18" charset="0"/>
                        <a:cs typeface="Calibri" panose="020F0502020204030204" pitchFamily="34" charset="0"/>
                      </a:endParaRPr>
                    </a:p>
                  </a:txBody>
                  <a:tcPr marL="42263" marR="42263" marT="0" marB="0"/>
                </a:tc>
                <a:extLst>
                  <a:ext uri="{0D108BD9-81ED-4DB2-BD59-A6C34878D82A}">
                    <a16:rowId xmlns:a16="http://schemas.microsoft.com/office/drawing/2014/main" xmlns="" val="1984282754"/>
                  </a:ext>
                </a:extLst>
              </a:tr>
              <a:tr h="429912">
                <a:tc>
                  <a:txBody>
                    <a:bodyPr/>
                    <a:lstStyle/>
                    <a:p>
                      <a:pPr marL="0" marR="0">
                        <a:lnSpc>
                          <a:spcPct val="107000"/>
                        </a:lnSpc>
                        <a:spcBef>
                          <a:spcPts val="0"/>
                        </a:spcBef>
                        <a:spcAft>
                          <a:spcPts val="0"/>
                        </a:spcAft>
                      </a:pPr>
                      <a:r>
                        <a:rPr lang="en-US" sz="1400" dirty="0">
                          <a:effectLst/>
                        </a:rPr>
                        <a:t> </a:t>
                      </a:r>
                    </a:p>
                    <a:p>
                      <a:pPr marL="0" marR="0">
                        <a:lnSpc>
                          <a:spcPct val="107000"/>
                        </a:lnSpc>
                        <a:spcBef>
                          <a:spcPts val="0"/>
                        </a:spcBef>
                        <a:spcAft>
                          <a:spcPts val="0"/>
                        </a:spcAft>
                      </a:pPr>
                      <a:r>
                        <a:rPr lang="en-IN" sz="1400" b="1" i="0" kern="1200" dirty="0" smtClean="0">
                          <a:solidFill>
                            <a:schemeClr val="tx1"/>
                          </a:solidFill>
                          <a:latin typeface="+mn-lt"/>
                          <a:ea typeface="+mn-ea"/>
                          <a:cs typeface="+mn-cs"/>
                        </a:rPr>
                        <a:t>Recovery</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txBody>
                  <a:tcPr marL="42263" marR="42263" marT="0" marB="0"/>
                </a:tc>
                <a:tc>
                  <a:txBody>
                    <a:bodyPr/>
                    <a:lstStyle/>
                    <a:p>
                      <a:pPr marL="0" marR="0">
                        <a:lnSpc>
                          <a:spcPct val="107000"/>
                        </a:lnSpc>
                        <a:spcBef>
                          <a:spcPts val="0"/>
                        </a:spcBef>
                        <a:spcAft>
                          <a:spcPts val="0"/>
                        </a:spcAft>
                      </a:pPr>
                      <a:r>
                        <a:rPr lang="en-IN" sz="1400" b="0" i="0" kern="1200" dirty="0" smtClean="0">
                          <a:solidFill>
                            <a:schemeClr val="tx1"/>
                          </a:solidFill>
                          <a:latin typeface="+mn-lt"/>
                          <a:ea typeface="+mn-ea"/>
                          <a:cs typeface="+mn-cs"/>
                        </a:rPr>
                        <a:t>Amount recovered by the claim</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txBody>
                  <a:tcPr marL="42263" marR="42263" marT="0" marB="0"/>
                </a:tc>
                <a:extLst>
                  <a:ext uri="{0D108BD9-81ED-4DB2-BD59-A6C34878D82A}">
                    <a16:rowId xmlns:a16="http://schemas.microsoft.com/office/drawing/2014/main" xmlns="" val="2940707673"/>
                  </a:ext>
                </a:extLst>
              </a:tr>
              <a:tr h="429912">
                <a:tc>
                  <a:txBody>
                    <a:bodyPr/>
                    <a:lstStyle/>
                    <a:p>
                      <a:pPr marL="0" marR="0">
                        <a:lnSpc>
                          <a:spcPct val="107000"/>
                        </a:lnSpc>
                        <a:spcBef>
                          <a:spcPts val="0"/>
                        </a:spcBef>
                        <a:spcAft>
                          <a:spcPts val="0"/>
                        </a:spcAft>
                      </a:pPr>
                      <a:r>
                        <a:rPr lang="en-US" sz="1400" dirty="0">
                          <a:effectLst/>
                        </a:rPr>
                        <a:t> </a:t>
                      </a:r>
                    </a:p>
                    <a:p>
                      <a:pPr marL="0" marR="0">
                        <a:lnSpc>
                          <a:spcPct val="107000"/>
                        </a:lnSpc>
                        <a:spcBef>
                          <a:spcPts val="0"/>
                        </a:spcBef>
                        <a:spcAft>
                          <a:spcPts val="0"/>
                        </a:spcAft>
                      </a:pPr>
                      <a:r>
                        <a:rPr lang="en-IN" sz="1400" b="1" i="0" kern="1200" dirty="0" smtClean="0">
                          <a:solidFill>
                            <a:schemeClr val="tx1"/>
                          </a:solidFill>
                          <a:latin typeface="+mn-lt"/>
                          <a:ea typeface="+mn-ea"/>
                          <a:cs typeface="+mn-cs"/>
                        </a:rPr>
                        <a:t>Status</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txBody>
                  <a:tcPr marL="42263" marR="42263" marT="0" marB="0"/>
                </a:tc>
                <a:tc>
                  <a:txBody>
                    <a:bodyPr/>
                    <a:lstStyle/>
                    <a:p>
                      <a:pPr marL="0" marR="0">
                        <a:lnSpc>
                          <a:spcPct val="107000"/>
                        </a:lnSpc>
                        <a:spcBef>
                          <a:spcPts val="0"/>
                        </a:spcBef>
                        <a:spcAft>
                          <a:spcPts val="0"/>
                        </a:spcAft>
                      </a:pPr>
                      <a:r>
                        <a:rPr lang="en-IN" sz="1400" b="0" i="0" kern="1200" dirty="0" smtClean="0">
                          <a:solidFill>
                            <a:schemeClr val="tx1"/>
                          </a:solidFill>
                          <a:latin typeface="+mn-lt"/>
                          <a:ea typeface="+mn-ea"/>
                          <a:cs typeface="+mn-cs"/>
                        </a:rPr>
                        <a:t>Current Status of the insurance complaint</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txBody>
                  <a:tcPr marL="42263" marR="42263" marT="0" marB="0"/>
                </a:tc>
                <a:extLst>
                  <a:ext uri="{0D108BD9-81ED-4DB2-BD59-A6C34878D82A}">
                    <a16:rowId xmlns:a16="http://schemas.microsoft.com/office/drawing/2014/main" xmlns="" val="2368194015"/>
                  </a:ext>
                </a:extLst>
              </a:tr>
            </a:tbl>
          </a:graphicData>
        </a:graphic>
      </p:graphicFrame>
      <p:sp>
        <p:nvSpPr>
          <p:cNvPr id="11" name="Rectangle 1">
            <a:extLst>
              <a:ext uri="{FF2B5EF4-FFF2-40B4-BE49-F238E27FC236}">
                <a16:creationId xmlns:a16="http://schemas.microsoft.com/office/drawing/2014/main" xmlns="" id="{F1988220-7D00-4572-9197-DA566648F0C2}"/>
              </a:ext>
            </a:extLst>
          </p:cNvPr>
          <p:cNvSpPr>
            <a:spLocks noChangeArrowheads="1"/>
          </p:cNvSpPr>
          <p:nvPr/>
        </p:nvSpPr>
        <p:spPr bwMode="auto">
          <a:xfrm>
            <a:off x="4551363" y="2279650"/>
            <a:ext cx="12192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25392" rIns="0" bIns="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xmlns="" val="816874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4" name="Straight Connector 53">
            <a:extLst>
              <a:ext uri="{FF2B5EF4-FFF2-40B4-BE49-F238E27FC236}">
                <a16:creationId xmlns:a16="http://schemas.microsoft.com/office/drawing/2014/main" xmlns="" id="{F64F9B95-9045-48D2-B9F3-2927E98F54A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xmlns="" id="{085AA86F-6A4D-4BCB-A045-D992CDC2959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58" name="Rectangle 57">
            <a:extLst>
              <a:ext uri="{FF2B5EF4-FFF2-40B4-BE49-F238E27FC236}">
                <a16:creationId xmlns:a16="http://schemas.microsoft.com/office/drawing/2014/main" xmlns="" id="{5FEC7A34-539B-4949-BC75-F49D5FFC93A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6C4A3FBA-D265-44F5-AE01-80C9F46A531B}"/>
              </a:ext>
            </a:extLst>
          </p:cNvPr>
          <p:cNvSpPr>
            <a:spLocks noGrp="1"/>
          </p:cNvSpPr>
          <p:nvPr>
            <p:ph type="title"/>
          </p:nvPr>
        </p:nvSpPr>
        <p:spPr>
          <a:xfrm>
            <a:off x="5676902" y="909637"/>
            <a:ext cx="5895974" cy="1362073"/>
          </a:xfrm>
        </p:spPr>
        <p:txBody>
          <a:bodyPr vert="horz" lIns="91440" tIns="45720" rIns="91440" bIns="45720" rtlCol="0" anchor="t">
            <a:normAutofit/>
          </a:bodyPr>
          <a:lstStyle/>
          <a:p>
            <a:r>
              <a:rPr lang="en-US" sz="2000" b="1" kern="1200" cap="all" spc="30" baseline="0" dirty="0" smtClean="0">
                <a:solidFill>
                  <a:schemeClr val="tx1"/>
                </a:solidFill>
                <a:latin typeface="+mj-lt"/>
                <a:ea typeface="+mj-ea"/>
                <a:cs typeface="+mj-cs"/>
              </a:rPr>
              <a:t>Goal</a:t>
            </a:r>
            <a:r>
              <a:rPr lang="en-US" sz="2000" b="1" kern="1200" cap="all" spc="30" dirty="0" smtClean="0">
                <a:solidFill>
                  <a:schemeClr val="tx1"/>
                </a:solidFill>
                <a:latin typeface="+mj-lt"/>
                <a:ea typeface="+mj-ea"/>
                <a:cs typeface="+mj-cs"/>
              </a:rPr>
              <a:t> of the project</a:t>
            </a:r>
            <a:endParaRPr lang="en-US" sz="2000" b="1" kern="1200" cap="all" spc="30" baseline="0" dirty="0">
              <a:solidFill>
                <a:schemeClr val="tx1"/>
              </a:solidFill>
              <a:latin typeface="+mj-lt"/>
              <a:ea typeface="+mj-ea"/>
              <a:cs typeface="+mj-cs"/>
            </a:endParaRPr>
          </a:p>
        </p:txBody>
      </p:sp>
      <p:cxnSp>
        <p:nvCxnSpPr>
          <p:cNvPr id="60" name="Straight Connector 59">
            <a:extLst>
              <a:ext uri="{FF2B5EF4-FFF2-40B4-BE49-F238E27FC236}">
                <a16:creationId xmlns:a16="http://schemas.microsoft.com/office/drawing/2014/main" xmlns="" id="{CA4B2C18-146D-48F9-BB98-D4E4D70A5A7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715000" y="760826"/>
            <a:ext cx="56808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xmlns="" id="{E51784B1-4DE1-43A3-95B9-A0EB6529F0B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715000" y="6156846"/>
            <a:ext cx="5715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678905" y="1790298"/>
            <a:ext cx="6083166" cy="3908762"/>
          </a:xfrm>
          <a:prstGeom prst="rect">
            <a:avLst/>
          </a:prstGeom>
          <a:noFill/>
        </p:spPr>
        <p:txBody>
          <a:bodyPr wrap="square" rtlCol="0">
            <a:spAutoFit/>
          </a:bodyPr>
          <a:lstStyle/>
          <a:p>
            <a:pPr algn="just">
              <a:buFont typeface="Arial" pitchFamily="34" charset="0"/>
              <a:buChar char="•"/>
            </a:pPr>
            <a:r>
              <a:rPr lang="en-IN" dirty="0" smtClean="0"/>
              <a:t> </a:t>
            </a:r>
            <a:r>
              <a:rPr lang="en-IN" sz="1600" dirty="0" smtClean="0"/>
              <a:t>This </a:t>
            </a:r>
            <a:r>
              <a:rPr lang="en-IN" sz="1600" dirty="0" smtClean="0"/>
              <a:t>project aims at building a complete data science project which analyzes the listing of consumer complaints filed against Insurance companies licensed in Connecticut. This dataset includes the Company, Line of Business, nature of complaint, outcome or resolution, and </a:t>
            </a:r>
            <a:r>
              <a:rPr lang="en-IN" sz="1600" dirty="0" smtClean="0"/>
              <a:t>recovery</a:t>
            </a:r>
          </a:p>
          <a:p>
            <a:pPr algn="just">
              <a:buFont typeface="Arial" pitchFamily="34" charset="0"/>
              <a:buChar char="•"/>
            </a:pPr>
            <a:r>
              <a:rPr lang="en-IN" sz="1600" dirty="0" smtClean="0"/>
              <a:t>  This </a:t>
            </a:r>
            <a:r>
              <a:rPr lang="en-IN" sz="1600" dirty="0" smtClean="0"/>
              <a:t>application can be used by any agency, Insurance industry stakeholders, or the general public to predict the status of consumer filings against the insurance </a:t>
            </a:r>
            <a:r>
              <a:rPr lang="en-IN" sz="1600" dirty="0" smtClean="0"/>
              <a:t>companies</a:t>
            </a:r>
          </a:p>
          <a:p>
            <a:pPr algn="just">
              <a:buFont typeface="Arial" pitchFamily="34" charset="0"/>
              <a:buChar char="•"/>
            </a:pPr>
            <a:r>
              <a:rPr lang="en-IN" sz="1600" dirty="0" smtClean="0"/>
              <a:t>  To </a:t>
            </a:r>
            <a:r>
              <a:rPr lang="en-IN" sz="1600" dirty="0" smtClean="0"/>
              <a:t>develop an end-to-end data science application that is used by any insurance industry stakeholders to predict the status of the problem, status regarding their insurance policy issues.</a:t>
            </a:r>
          </a:p>
          <a:p>
            <a:pPr algn="just"/>
            <a:endParaRPr lang="en-IN" dirty="0" smtClean="0"/>
          </a:p>
          <a:p>
            <a:pPr>
              <a:buFont typeface="Arial" pitchFamily="34" charset="0"/>
              <a:buChar char="•"/>
            </a:pPr>
            <a:endParaRPr lang="en-IN" sz="1600" dirty="0" smtClean="0"/>
          </a:p>
          <a:p>
            <a:r>
              <a:rPr lang="en-IN" dirty="0" smtClean="0"/>
              <a:t/>
            </a:r>
            <a:br>
              <a:rPr lang="en-IN" dirty="0" smtClean="0"/>
            </a:br>
            <a:endParaRPr lang="en-IN" dirty="0"/>
          </a:p>
        </p:txBody>
      </p:sp>
      <p:pic>
        <p:nvPicPr>
          <p:cNvPr id="43010" name="Picture 2"/>
          <p:cNvPicPr>
            <a:picLocks noChangeAspect="1" noChangeArrowheads="1"/>
          </p:cNvPicPr>
          <p:nvPr/>
        </p:nvPicPr>
        <p:blipFill>
          <a:blip r:embed="rId2"/>
          <a:srcRect/>
          <a:stretch>
            <a:fillRect/>
          </a:stretch>
        </p:blipFill>
        <p:spPr bwMode="auto">
          <a:xfrm>
            <a:off x="1029904" y="1597794"/>
            <a:ext cx="4100362" cy="4013733"/>
          </a:xfrm>
          <a:prstGeom prst="rect">
            <a:avLst/>
          </a:prstGeom>
          <a:noFill/>
          <a:ln w="9525">
            <a:noFill/>
            <a:miter lim="800000"/>
            <a:headEnd/>
            <a:tailEnd/>
          </a:ln>
          <a:effectLst/>
        </p:spPr>
      </p:pic>
    </p:spTree>
    <p:extLst>
      <p:ext uri="{BB962C8B-B14F-4D97-AF65-F5344CB8AC3E}">
        <p14:creationId xmlns:p14="http://schemas.microsoft.com/office/powerpoint/2010/main" xmlns="" val="1788461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92" name="Straight Connector 191">
            <a:extLst>
              <a:ext uri="{FF2B5EF4-FFF2-40B4-BE49-F238E27FC236}">
                <a16:creationId xmlns:a16="http://schemas.microsoft.com/office/drawing/2014/main" xmlns="" id="{F64F9B95-9045-48D2-B9F3-2927E98F54A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xmlns="" id="{085AA86F-6A4D-4BCB-A045-D992CDC2959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94" name="Rectangle 193">
            <a:extLst>
              <a:ext uri="{FF2B5EF4-FFF2-40B4-BE49-F238E27FC236}">
                <a16:creationId xmlns:a16="http://schemas.microsoft.com/office/drawing/2014/main" xmlns="" id="{33E93247-6229-44AB-A550-739E971E690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5E7F7C9E-8396-49EC-8EF5-D3F3689A50D1}"/>
              </a:ext>
            </a:extLst>
          </p:cNvPr>
          <p:cNvSpPr>
            <a:spLocks noGrp="1"/>
          </p:cNvSpPr>
          <p:nvPr>
            <p:ph type="title"/>
          </p:nvPr>
        </p:nvSpPr>
        <p:spPr>
          <a:xfrm>
            <a:off x="679914" y="4702835"/>
            <a:ext cx="8271581" cy="947194"/>
          </a:xfrm>
        </p:spPr>
        <p:txBody>
          <a:bodyPr vert="horz" lIns="91440" tIns="45720" rIns="91440" bIns="45720" rtlCol="0" anchor="t">
            <a:normAutofit/>
          </a:bodyPr>
          <a:lstStyle/>
          <a:p>
            <a:r>
              <a:rPr lang="en-US" sz="2000" b="1" dirty="0"/>
              <a:t>Research Process</a:t>
            </a:r>
          </a:p>
        </p:txBody>
      </p:sp>
      <p:cxnSp>
        <p:nvCxnSpPr>
          <p:cNvPr id="195" name="Straight Connector 194">
            <a:extLst>
              <a:ext uri="{FF2B5EF4-FFF2-40B4-BE49-F238E27FC236}">
                <a16:creationId xmlns:a16="http://schemas.microsoft.com/office/drawing/2014/main" xmlns="" id="{EE2E603F-4A95-4FE8-BB06-211DFD75DBE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455508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41988" name="Picture 4" descr="https://user-images.githubusercontent.com/103658312/172515384-1771d091-78b9-47e4-838c-896d7c9639a5.png"/>
          <p:cNvPicPr>
            <a:picLocks noChangeAspect="1" noChangeArrowheads="1"/>
          </p:cNvPicPr>
          <p:nvPr/>
        </p:nvPicPr>
        <p:blipFill>
          <a:blip r:embed="rId2"/>
          <a:srcRect/>
          <a:stretch>
            <a:fillRect/>
          </a:stretch>
        </p:blipFill>
        <p:spPr bwMode="auto">
          <a:xfrm>
            <a:off x="1557495" y="237070"/>
            <a:ext cx="9001419" cy="3910412"/>
          </a:xfrm>
          <a:prstGeom prst="rect">
            <a:avLst/>
          </a:prstGeom>
          <a:noFill/>
        </p:spPr>
      </p:pic>
    </p:spTree>
    <p:extLst>
      <p:ext uri="{BB962C8B-B14F-4D97-AF65-F5344CB8AC3E}">
        <p14:creationId xmlns:p14="http://schemas.microsoft.com/office/powerpoint/2010/main" xmlns="" val="392763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xmlns="" id="{F64F9B95-9045-48D2-B9F3-2927E98F54A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085AA86F-6A4D-4BCB-A045-D992CDC2959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xmlns="" id="{33E93247-6229-44AB-A550-739E971E690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xmlns="" id="{111C2520-7114-454E-A0D6-CC0B8163C556}"/>
              </a:ext>
            </a:extLst>
          </p:cNvPr>
          <p:cNvSpPr>
            <a:spLocks noGrp="1"/>
          </p:cNvSpPr>
          <p:nvPr>
            <p:ph type="title"/>
          </p:nvPr>
        </p:nvSpPr>
        <p:spPr>
          <a:xfrm>
            <a:off x="669852" y="870596"/>
            <a:ext cx="9802434" cy="1054457"/>
          </a:xfrm>
        </p:spPr>
        <p:txBody>
          <a:bodyPr vert="horz" lIns="91440" tIns="45720" rIns="91440" bIns="45720" rtlCol="0" anchor="t">
            <a:normAutofit/>
          </a:bodyPr>
          <a:lstStyle/>
          <a:p>
            <a:pPr algn="ctr"/>
            <a:r>
              <a:rPr lang="en-US" sz="2400" b="1" dirty="0"/>
              <a:t>Exploratory data analysis</a:t>
            </a:r>
          </a:p>
        </p:txBody>
      </p:sp>
      <p:cxnSp>
        <p:nvCxnSpPr>
          <p:cNvPr id="16" name="Straight Connector 15">
            <a:extLst>
              <a:ext uri="{FF2B5EF4-FFF2-40B4-BE49-F238E27FC236}">
                <a16:creationId xmlns:a16="http://schemas.microsoft.com/office/drawing/2014/main" xmlns="" id="{EE2E603F-4A95-4FE8-BB06-211DFD75DBE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D7CC41EB-2D81-4303-9171-6401B388BA3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6134885"/>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0961" name="Picture 1"/>
          <p:cNvPicPr>
            <a:picLocks noChangeAspect="1" noChangeArrowheads="1"/>
          </p:cNvPicPr>
          <p:nvPr/>
        </p:nvPicPr>
        <p:blipFill>
          <a:blip r:embed="rId2"/>
          <a:srcRect/>
          <a:stretch>
            <a:fillRect/>
          </a:stretch>
        </p:blipFill>
        <p:spPr bwMode="auto">
          <a:xfrm>
            <a:off x="2165684" y="1953928"/>
            <a:ext cx="7661709" cy="3907857"/>
          </a:xfrm>
          <a:prstGeom prst="rect">
            <a:avLst/>
          </a:prstGeom>
          <a:noFill/>
          <a:ln w="9525">
            <a:noFill/>
            <a:miter lim="800000"/>
            <a:headEnd/>
            <a:tailEnd/>
          </a:ln>
          <a:effectLst/>
        </p:spPr>
      </p:pic>
    </p:spTree>
    <p:extLst>
      <p:ext uri="{BB962C8B-B14F-4D97-AF65-F5344CB8AC3E}">
        <p14:creationId xmlns:p14="http://schemas.microsoft.com/office/powerpoint/2010/main" xmlns="" val="2076969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DAD78AC-E362-4766-883E-32223D3CF50D}"/>
              </a:ext>
            </a:extLst>
          </p:cNvPr>
          <p:cNvSpPr txBox="1">
            <a:spLocks noGrp="1"/>
          </p:cNvSpPr>
          <p:nvPr>
            <p:ph type="title"/>
          </p:nvPr>
        </p:nvSpPr>
        <p:spPr>
          <a:xfrm>
            <a:off x="700088" y="922338"/>
            <a:ext cx="10691812" cy="590550"/>
          </a:xfrm>
          <a:prstGeom prst="rect">
            <a:avLst/>
          </a:prstGeom>
        </p:spPr>
        <p:txBody>
          <a:bodyPr vert="horz" lIns="91440" tIns="45720" rIns="91440" bIns="45720" rtlCol="0" anchor="t">
            <a:normAutofit/>
          </a:bodyPr>
          <a:lstStyle/>
          <a:p>
            <a:r>
              <a:rPr lang="en-US" sz="2000" b="1" dirty="0">
                <a:latin typeface="Calibri" panose="020F0502020204030204" pitchFamily="34" charset="0"/>
                <a:cs typeface="Calibri" panose="020F0502020204030204" pitchFamily="34" charset="0"/>
              </a:rPr>
              <a:t>1</a:t>
            </a:r>
            <a:r>
              <a:rPr lang="en-US" sz="2000" b="1" i="0" dirty="0">
                <a:effectLst/>
                <a:latin typeface="Calibri" panose="020F0502020204030204" pitchFamily="34" charset="0"/>
                <a:cs typeface="Calibri" panose="020F0502020204030204" pitchFamily="34" charset="0"/>
              </a:rPr>
              <a:t>. </a:t>
            </a:r>
            <a:r>
              <a:rPr lang="en-US" sz="2000" b="1" dirty="0" smtClean="0">
                <a:latin typeface="Calibri" panose="020F0502020204030204" pitchFamily="34" charset="0"/>
                <a:cs typeface="Calibri" panose="020F0502020204030204" pitchFamily="34" charset="0"/>
              </a:rPr>
              <a:t>Consumer complaints reported with respect to year</a:t>
            </a:r>
            <a:r>
              <a:rPr lang="en-US" sz="2000" b="1" i="0" dirty="0" smtClean="0">
                <a:effectLst/>
                <a:latin typeface="Calibri" panose="020F0502020204030204" pitchFamily="34" charset="0"/>
                <a:cs typeface="Calibri" panose="020F0502020204030204" pitchFamily="34" charset="0"/>
              </a:rPr>
              <a:t>:</a:t>
            </a:r>
            <a:endParaRPr lang="en-US" sz="20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xmlns="" id="{D44C64A3-BF86-4F5D-BDF0-8C583EA57114}"/>
              </a:ext>
            </a:extLst>
          </p:cNvPr>
          <p:cNvSpPr txBox="1"/>
          <p:nvPr/>
        </p:nvSpPr>
        <p:spPr>
          <a:xfrm>
            <a:off x="988845" y="4982513"/>
            <a:ext cx="10068526" cy="923330"/>
          </a:xfrm>
          <a:prstGeom prst="rect">
            <a:avLst/>
          </a:prstGeom>
          <a:noFill/>
        </p:spPr>
        <p:txBody>
          <a:bodyPr wrap="square">
            <a:spAutoFit/>
          </a:bodyPr>
          <a:lstStyle/>
          <a:p>
            <a:r>
              <a:rPr lang="en-IN" dirty="0" smtClean="0"/>
              <a:t>2021, 2018 are the years with most consumer complaints reported.</a:t>
            </a:r>
          </a:p>
          <a:p>
            <a:r>
              <a:rPr lang="en-IN" dirty="0" smtClean="0"/>
              <a:t/>
            </a:r>
            <a:br>
              <a:rPr lang="en-IN" dirty="0" smtClean="0"/>
            </a:br>
            <a:endParaRPr lang="en-US" dirty="0">
              <a:latin typeface="Calibri" panose="020F0502020204030204" pitchFamily="34" charset="0"/>
              <a:cs typeface="Calibri" panose="020F0502020204030204" pitchFamily="34" charset="0"/>
            </a:endParaRPr>
          </a:p>
        </p:txBody>
      </p:sp>
      <p:pic>
        <p:nvPicPr>
          <p:cNvPr id="39937" name="Picture 1"/>
          <p:cNvPicPr>
            <a:picLocks noChangeAspect="1" noChangeArrowheads="1"/>
          </p:cNvPicPr>
          <p:nvPr/>
        </p:nvPicPr>
        <p:blipFill>
          <a:blip r:embed="rId2"/>
          <a:srcRect/>
          <a:stretch>
            <a:fillRect/>
          </a:stretch>
        </p:blipFill>
        <p:spPr bwMode="auto">
          <a:xfrm>
            <a:off x="504825" y="1804549"/>
            <a:ext cx="10525726" cy="3218685"/>
          </a:xfrm>
          <a:prstGeom prst="rect">
            <a:avLst/>
          </a:prstGeom>
          <a:noFill/>
          <a:ln w="9525">
            <a:noFill/>
            <a:miter lim="800000"/>
            <a:headEnd/>
            <a:tailEnd/>
          </a:ln>
          <a:effectLst/>
        </p:spPr>
      </p:pic>
    </p:spTree>
    <p:extLst>
      <p:ext uri="{BB962C8B-B14F-4D97-AF65-F5344CB8AC3E}">
        <p14:creationId xmlns:p14="http://schemas.microsoft.com/office/powerpoint/2010/main" xmlns="" val="12046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61118EFC-8C2A-4070-BBBE-0AF93D21592B}"/>
              </a:ext>
            </a:extLst>
          </p:cNvPr>
          <p:cNvSpPr txBox="1"/>
          <p:nvPr/>
        </p:nvSpPr>
        <p:spPr>
          <a:xfrm>
            <a:off x="693255" y="1117360"/>
            <a:ext cx="6097656" cy="400110"/>
          </a:xfrm>
          <a:prstGeom prst="rect">
            <a:avLst/>
          </a:prstGeom>
          <a:noFill/>
        </p:spPr>
        <p:txBody>
          <a:bodyPr wrap="square">
            <a:spAutoFit/>
          </a:bodyPr>
          <a:lstStyle/>
          <a:p>
            <a:r>
              <a:rPr lang="en-US" altLang="en-US" sz="2000" b="1" dirty="0" smtClean="0">
                <a:solidFill>
                  <a:srgbClr val="212121"/>
                </a:solidFill>
                <a:latin typeface="Calibri" panose="020F0502020204030204" pitchFamily="34" charset="0"/>
                <a:cs typeface="Calibri" panose="020F0502020204030204" pitchFamily="34" charset="0"/>
              </a:rPr>
              <a:t>2</a:t>
            </a:r>
            <a:r>
              <a:rPr kumimoji="0" lang="en-US" altLang="en-US" sz="2000" b="1" i="0" u="none" strike="noStrike" cap="none" normalizeH="0" baseline="0" dirty="0" smtClean="0">
                <a:ln>
                  <a:noFill/>
                </a:ln>
                <a:solidFill>
                  <a:srgbClr val="212121"/>
                </a:solidFill>
                <a:effectLst/>
                <a:latin typeface="Calibri" panose="020F0502020204030204" pitchFamily="34" charset="0"/>
                <a:cs typeface="Calibri" panose="020F0502020204030204" pitchFamily="34" charset="0"/>
              </a:rPr>
              <a:t>. </a:t>
            </a:r>
            <a:r>
              <a:rPr lang="en-IN" sz="2000" b="1" dirty="0" smtClean="0"/>
              <a:t>Displaying Complaints filed by </a:t>
            </a:r>
            <a:r>
              <a:rPr lang="en-IN" sz="2000" b="1" dirty="0" smtClean="0"/>
              <a:t>Month</a:t>
            </a:r>
            <a:r>
              <a:rPr kumimoji="0" lang="en-US" altLang="en-US" sz="2000" b="1" i="0" u="none" strike="noStrike" cap="none" normalizeH="0" baseline="0" dirty="0" smtClean="0">
                <a:ln>
                  <a:noFill/>
                </a:ln>
                <a:solidFill>
                  <a:srgbClr val="212121"/>
                </a:solidFill>
                <a:effectLst/>
                <a:latin typeface="Calibri" panose="020F0502020204030204" pitchFamily="34" charset="0"/>
                <a:cs typeface="Calibri" panose="020F0502020204030204" pitchFamily="34" charset="0"/>
              </a:rPr>
              <a:t>:</a:t>
            </a:r>
            <a:r>
              <a:rPr kumimoji="0" lang="en-US" altLang="en-US" sz="2000" b="1"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 </a:t>
            </a:r>
            <a:endParaRPr kumimoji="0" lang="en-US" altLang="en-US" sz="2000" b="1"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xmlns="" id="{C10F52B4-58E5-4E0F-84F6-B3E19535FB1F}"/>
              </a:ext>
            </a:extLst>
          </p:cNvPr>
          <p:cNvSpPr txBox="1"/>
          <p:nvPr/>
        </p:nvSpPr>
        <p:spPr>
          <a:xfrm>
            <a:off x="770257" y="5420084"/>
            <a:ext cx="10726806" cy="923330"/>
          </a:xfrm>
          <a:prstGeom prst="rect">
            <a:avLst/>
          </a:prstGeom>
          <a:noFill/>
        </p:spPr>
        <p:txBody>
          <a:bodyPr wrap="square">
            <a:spAutoFit/>
          </a:bodyPr>
          <a:lstStyle/>
          <a:p>
            <a:r>
              <a:rPr lang="en-IN" dirty="0" smtClean="0"/>
              <a:t>January is month with most consumer complaints reported.</a:t>
            </a:r>
          </a:p>
          <a:p>
            <a:r>
              <a:rPr lang="en-IN" dirty="0" smtClean="0"/>
              <a:t/>
            </a:r>
            <a:br>
              <a:rPr lang="en-IN" dirty="0" smtClean="0"/>
            </a:br>
            <a:endParaRPr lang="en-US" dirty="0">
              <a:latin typeface="Calibri" panose="020F0502020204030204" pitchFamily="34" charset="0"/>
              <a:cs typeface="Calibri" panose="020F0502020204030204" pitchFamily="34" charset="0"/>
            </a:endParaRPr>
          </a:p>
        </p:txBody>
      </p:sp>
      <p:pic>
        <p:nvPicPr>
          <p:cNvPr id="23553" name="Picture 1"/>
          <p:cNvPicPr>
            <a:picLocks noChangeAspect="1" noChangeArrowheads="1"/>
          </p:cNvPicPr>
          <p:nvPr/>
        </p:nvPicPr>
        <p:blipFill>
          <a:blip r:embed="rId2"/>
          <a:srcRect/>
          <a:stretch>
            <a:fillRect/>
          </a:stretch>
        </p:blipFill>
        <p:spPr bwMode="auto">
          <a:xfrm>
            <a:off x="713472" y="1795763"/>
            <a:ext cx="10591800" cy="3324225"/>
          </a:xfrm>
          <a:prstGeom prst="rect">
            <a:avLst/>
          </a:prstGeom>
          <a:noFill/>
          <a:ln w="9525">
            <a:noFill/>
            <a:miter lim="800000"/>
            <a:headEnd/>
            <a:tailEnd/>
          </a:ln>
          <a:effectLst/>
        </p:spPr>
      </p:pic>
    </p:spTree>
    <p:extLst>
      <p:ext uri="{BB962C8B-B14F-4D97-AF65-F5344CB8AC3E}">
        <p14:creationId xmlns:p14="http://schemas.microsoft.com/office/powerpoint/2010/main" xmlns="" val="3262800019"/>
      </p:ext>
    </p:extLst>
  </p:cSld>
  <p:clrMapOvr>
    <a:masterClrMapping/>
  </p:clrMapOvr>
</p:sld>
</file>

<file path=ppt/theme/theme1.xml><?xml version="1.0" encoding="utf-8"?>
<a:theme xmlns:a="http://schemas.openxmlformats.org/drawingml/2006/main" name="ChronicleVTI">
  <a:themeElements>
    <a:clrScheme name="AnalogousFromRegularSeed_2SEEDS">
      <a:dk1>
        <a:srgbClr val="000000"/>
      </a:dk1>
      <a:lt1>
        <a:srgbClr val="FFFFFF"/>
      </a:lt1>
      <a:dk2>
        <a:srgbClr val="3D2229"/>
      </a:dk2>
      <a:lt2>
        <a:srgbClr val="E2E5E8"/>
      </a:lt2>
      <a:accent1>
        <a:srgbClr val="D56A17"/>
      </a:accent1>
      <a:accent2>
        <a:srgbClr val="E72D29"/>
      </a:accent2>
      <a:accent3>
        <a:srgbClr val="B8A221"/>
      </a:accent3>
      <a:accent4>
        <a:srgbClr val="14B4A3"/>
      </a:accent4>
      <a:accent5>
        <a:srgbClr val="29ADE7"/>
      </a:accent5>
      <a:accent6>
        <a:srgbClr val="174CD5"/>
      </a:accent6>
      <a:hlink>
        <a:srgbClr val="3F87BF"/>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2091</TotalTime>
  <Words>1729</Words>
  <Application>Microsoft Office PowerPoint</Application>
  <PresentationFormat>Custom</PresentationFormat>
  <Paragraphs>195</Paragraphs>
  <Slides>39</Slides>
  <Notes>8</Notes>
  <HiddenSlides>0</HiddenSlides>
  <MMClips>1</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ChronicleVTI</vt:lpstr>
      <vt:lpstr>Slide 1</vt:lpstr>
      <vt:lpstr>Introduction </vt:lpstr>
      <vt:lpstr>Dataset</vt:lpstr>
      <vt:lpstr>Slide 4</vt:lpstr>
      <vt:lpstr>Goal of the project</vt:lpstr>
      <vt:lpstr>Research Process</vt:lpstr>
      <vt:lpstr>Exploratory data analysis</vt:lpstr>
      <vt:lpstr>1. Consumer complaints reported with respect to year:</vt:lpstr>
      <vt:lpstr>Slide 9</vt:lpstr>
      <vt:lpstr>3. Displaying Complaints filed by Resolved Year:</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Feature ENGINEERING </vt:lpstr>
      <vt:lpstr>Slide 24</vt:lpstr>
      <vt:lpstr>Feature Scaling:</vt:lpstr>
      <vt:lpstr>Machine learning models</vt:lpstr>
      <vt:lpstr>Evaluation metric:  F1-Score</vt:lpstr>
      <vt:lpstr>1.Logistic regression:</vt:lpstr>
      <vt:lpstr>2.Logistic Regression using Grid Search Cross Validation &amp;  Liblinear solver: </vt:lpstr>
      <vt:lpstr>3.Logistic Regression using Grid Search Cross Validation &amp;  SAGA SOLVER:</vt:lpstr>
      <vt:lpstr>4.K-Nearest Neighbours:</vt:lpstr>
      <vt:lpstr> 5.Decision Tree:</vt:lpstr>
      <vt:lpstr>6.Random Forest: </vt:lpstr>
      <vt:lpstr>7.Xgboost:</vt:lpstr>
      <vt:lpstr>8.SVM:</vt:lpstr>
      <vt:lpstr>Outcomes:</vt:lpstr>
      <vt:lpstr>conclusions</vt:lpstr>
      <vt:lpstr>References:</vt:lpstr>
      <vt:lpstr>THANK YOU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LOAN DEFAULT CLASSIFICATION</dc:title>
  <dc:creator>Vaishnavi Vejella</dc:creator>
  <cp:lastModifiedBy>lenovo</cp:lastModifiedBy>
  <cp:revision>120</cp:revision>
  <dcterms:created xsi:type="dcterms:W3CDTF">2022-02-26T23:30:39Z</dcterms:created>
  <dcterms:modified xsi:type="dcterms:W3CDTF">2022-08-02T19:06:39Z</dcterms:modified>
</cp:coreProperties>
</file>